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Canva Sans" panose="02020500000000000000" charset="0"/>
      <p:regular r:id="rId23"/>
    </p:embeddedFont>
    <p:embeddedFont>
      <p:font typeface="Canva Sans Bold" panose="02020500000000000000" charset="0"/>
      <p:regular r:id="rId24"/>
    </p:embeddedFont>
    <p:embeddedFont>
      <p:font typeface="微軟正黑體" panose="020B0604030504040204" pitchFamily="34" charset="-12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9.sv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4978" y="4187697"/>
            <a:ext cx="2036988" cy="203698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"/>
            <a:chOff x="0" y="0"/>
            <a:chExt cx="5029885" cy="3100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883058" y="8819729"/>
            <a:ext cx="103839" cy="533400"/>
            <a:chOff x="0" y="0"/>
            <a:chExt cx="27349" cy="1404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349" cy="140484"/>
            </a:xfrm>
            <a:custGeom>
              <a:avLst/>
              <a:gdLst/>
              <a:ahLst/>
              <a:cxnLst/>
              <a:rect l="l" t="t" r="r" b="b"/>
              <a:pathLst>
                <a:path w="27349" h="140484">
                  <a:moveTo>
                    <a:pt x="13674" y="0"/>
                  </a:moveTo>
                  <a:lnTo>
                    <a:pt x="13674" y="0"/>
                  </a:lnTo>
                  <a:cubicBezTo>
                    <a:pt x="17301" y="0"/>
                    <a:pt x="20779" y="1441"/>
                    <a:pt x="23344" y="4005"/>
                  </a:cubicBezTo>
                  <a:cubicBezTo>
                    <a:pt x="25908" y="6570"/>
                    <a:pt x="27349" y="10048"/>
                    <a:pt x="27349" y="13674"/>
                  </a:cubicBezTo>
                  <a:lnTo>
                    <a:pt x="27349" y="126810"/>
                  </a:lnTo>
                  <a:cubicBezTo>
                    <a:pt x="27349" y="130436"/>
                    <a:pt x="25908" y="133914"/>
                    <a:pt x="23344" y="136479"/>
                  </a:cubicBezTo>
                  <a:cubicBezTo>
                    <a:pt x="20779" y="139043"/>
                    <a:pt x="17301" y="140484"/>
                    <a:pt x="13674" y="140484"/>
                  </a:cubicBezTo>
                  <a:lnTo>
                    <a:pt x="13674" y="140484"/>
                  </a:lnTo>
                  <a:cubicBezTo>
                    <a:pt x="10048" y="140484"/>
                    <a:pt x="6570" y="139043"/>
                    <a:pt x="4005" y="136479"/>
                  </a:cubicBezTo>
                  <a:cubicBezTo>
                    <a:pt x="1441" y="133914"/>
                    <a:pt x="0" y="130436"/>
                    <a:pt x="0" y="126810"/>
                  </a:cubicBezTo>
                  <a:lnTo>
                    <a:pt x="0" y="13674"/>
                  </a:lnTo>
                  <a:cubicBezTo>
                    <a:pt x="0" y="10048"/>
                    <a:pt x="1441" y="6570"/>
                    <a:pt x="4005" y="4005"/>
                  </a:cubicBezTo>
                  <a:cubicBezTo>
                    <a:pt x="6570" y="1441"/>
                    <a:pt x="10048" y="0"/>
                    <a:pt x="13674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349" cy="178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9085866"/>
            <a:ext cx="222105" cy="172434"/>
          </a:xfrm>
          <a:custGeom>
            <a:avLst/>
            <a:gdLst/>
            <a:ahLst/>
            <a:cxnLst/>
            <a:rect l="l" t="t" r="r" b="b"/>
            <a:pathLst>
              <a:path w="222105" h="172434">
                <a:moveTo>
                  <a:pt x="0" y="0"/>
                </a:moveTo>
                <a:lnTo>
                  <a:pt x="222105" y="0"/>
                </a:lnTo>
                <a:lnTo>
                  <a:pt x="222105" y="172434"/>
                </a:lnTo>
                <a:lnTo>
                  <a:pt x="0" y="17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1029176" y="2751622"/>
            <a:ext cx="5968027" cy="5687021"/>
          </a:xfrm>
          <a:custGeom>
            <a:avLst/>
            <a:gdLst/>
            <a:ahLst/>
            <a:cxnLst/>
            <a:rect l="l" t="t" r="r" b="b"/>
            <a:pathLst>
              <a:path w="5968027" h="5687021">
                <a:moveTo>
                  <a:pt x="0" y="0"/>
                </a:moveTo>
                <a:lnTo>
                  <a:pt x="5968027" y="0"/>
                </a:lnTo>
                <a:lnTo>
                  <a:pt x="5968027" y="5687020"/>
                </a:lnTo>
                <a:lnTo>
                  <a:pt x="0" y="5687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659238" y="4080787"/>
            <a:ext cx="9021873" cy="121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5"/>
              </a:lnSpc>
              <a:spcBef>
                <a:spcPct val="0"/>
              </a:spcBef>
            </a:pPr>
            <a:r>
              <a:rPr lang="en-US" sz="7446" b="1" spc="-506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 Medium"/>
                <a:sym typeface="Telegraf Medium"/>
              </a:rPr>
              <a:t>台灣鋏蠓自動養殖系統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7797" y="352765"/>
            <a:ext cx="3782377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</a:t>
            </a:r>
            <a:r>
              <a:rPr lang="en-US" sz="1899" b="1" spc="-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 | </a:t>
            </a:r>
            <a:r>
              <a:rPr lang="en-US" sz="1899" b="1" spc="-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電子工程系</a:t>
            </a:r>
            <a:endParaRPr lang="en-US" sz="1899" b="1" spc="-56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 Bold"/>
              <a:sym typeface="Helvetica Wor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87797" y="5619599"/>
            <a:ext cx="6758744" cy="47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88">
                <a:solidFill>
                  <a:srgbClr val="A6A6A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提升環境穩定性與存活率的智慧控制設計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29673" y="8781629"/>
            <a:ext cx="3623067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四子三甲</a:t>
            </a:r>
            <a:r>
              <a:rPr lang="en-US" sz="1899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3B113022 </a:t>
            </a:r>
            <a:r>
              <a:rPr lang="zh-TW" altLang="en-US" sz="1899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</a:t>
            </a:r>
            <a:r>
              <a:rPr lang="en-US" sz="1899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陳秉陽</a:t>
            </a:r>
            <a:endParaRPr lang="en-US" sz="18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四子三甲</a:t>
            </a:r>
            <a:r>
              <a:rPr lang="en-US" sz="1899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  3B113213   陳佑誠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D4A4BFA-1225-F1AC-1E07-35BA6A896F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5060"/>
            <a:ext cx="18288000" cy="1083760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1186734" y="2755356"/>
            <a:ext cx="6871098" cy="6544973"/>
          </a:xfrm>
          <a:custGeom>
            <a:avLst/>
            <a:gdLst/>
            <a:ahLst/>
            <a:cxnLst/>
            <a:rect l="l" t="t" r="r" b="b"/>
            <a:pathLst>
              <a:path w="6871098" h="6544973">
                <a:moveTo>
                  <a:pt x="0" y="0"/>
                </a:moveTo>
                <a:lnTo>
                  <a:pt x="6871097" y="0"/>
                </a:lnTo>
                <a:lnTo>
                  <a:pt x="6871097" y="6544973"/>
                </a:lnTo>
                <a:lnTo>
                  <a:pt x="0" y="654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87797" y="352765"/>
            <a:ext cx="3431189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70557" y="9457551"/>
            <a:ext cx="4260968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69"/>
              </a:lnSpc>
              <a:spcBef>
                <a:spcPct val="0"/>
              </a:spcBef>
            </a:pPr>
            <a:r>
              <a:rPr lang="en-US" sz="204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感測器資料讀取與平均溫濕度計算</a:t>
            </a:r>
            <a:endParaRPr lang="en-US" sz="204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3571" y="1424922"/>
            <a:ext cx="9536440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325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程式碼關鍵邏輯片段展示</a:t>
            </a:r>
            <a:endParaRPr lang="en-US" sz="5000" spc="-32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elegraf"/>
              <a:sym typeface="Telegraf"/>
            </a:endParaRP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2575776" y="1065392"/>
            <a:ext cx="47625" cy="2932034"/>
            <a:chOff x="0" y="0"/>
            <a:chExt cx="12543" cy="7722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073530" y="9947276"/>
            <a:ext cx="140940" cy="32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8</a:t>
            </a:r>
          </a:p>
        </p:txBody>
      </p:sp>
      <p:sp>
        <p:nvSpPr>
          <p:cNvPr id="15" name="Freeform 15"/>
          <p:cNvSpPr/>
          <p:nvPr/>
        </p:nvSpPr>
        <p:spPr>
          <a:xfrm>
            <a:off x="351711" y="2755356"/>
            <a:ext cx="10517815" cy="4141390"/>
          </a:xfrm>
          <a:custGeom>
            <a:avLst/>
            <a:gdLst/>
            <a:ahLst/>
            <a:cxnLst/>
            <a:rect l="l" t="t" r="r" b="b"/>
            <a:pathLst>
              <a:path w="10517815" h="4141390">
                <a:moveTo>
                  <a:pt x="0" y="0"/>
                </a:moveTo>
                <a:lnTo>
                  <a:pt x="10517815" y="0"/>
                </a:lnTo>
                <a:lnTo>
                  <a:pt x="10517815" y="4141390"/>
                </a:lnTo>
                <a:lnTo>
                  <a:pt x="0" y="4141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356475" y="7428573"/>
            <a:ext cx="9090633" cy="2220839"/>
          </a:xfrm>
          <a:custGeom>
            <a:avLst/>
            <a:gdLst/>
            <a:ahLst/>
            <a:cxnLst/>
            <a:rect l="l" t="t" r="r" b="b"/>
            <a:pathLst>
              <a:path w="9090633" h="2220839">
                <a:moveTo>
                  <a:pt x="0" y="0"/>
                </a:moveTo>
                <a:lnTo>
                  <a:pt x="9090633" y="0"/>
                </a:lnTo>
                <a:lnTo>
                  <a:pt x="9090633" y="2220838"/>
                </a:lnTo>
                <a:lnTo>
                  <a:pt x="0" y="2220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599588" y="7020571"/>
            <a:ext cx="6227266" cy="66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將感測器資料、平均值與設備狀態寫入 SD 卡中的 log 檔案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5718" y="9773236"/>
            <a:ext cx="315500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每 10 </a:t>
            </a:r>
            <a:r>
              <a:rPr lang="en-US" sz="18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分鐘自動寫入SD卡流程</a:t>
            </a:r>
            <a:endParaRPr lang="en-US" sz="18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7BE1EC0-1D7F-8F7C-C3A9-8D145C0169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32034"/>
            <a:ext cx="18288000" cy="1160733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6941148" y="1610155"/>
            <a:ext cx="636303" cy="636303"/>
          </a:xfrm>
          <a:custGeom>
            <a:avLst/>
            <a:gdLst/>
            <a:ahLst/>
            <a:cxnLst/>
            <a:rect l="l" t="t" r="r" b="b"/>
            <a:pathLst>
              <a:path w="636303" h="636303">
                <a:moveTo>
                  <a:pt x="0" y="0"/>
                </a:moveTo>
                <a:lnTo>
                  <a:pt x="636304" y="0"/>
                </a:lnTo>
                <a:lnTo>
                  <a:pt x="636304" y="636303"/>
                </a:lnTo>
                <a:lnTo>
                  <a:pt x="0" y="636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396911" y="2697258"/>
            <a:ext cx="12253114" cy="3055121"/>
            <a:chOff x="0" y="0"/>
            <a:chExt cx="16337485" cy="407349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166305" cy="4073495"/>
              <a:chOff x="0" y="0"/>
              <a:chExt cx="2205690" cy="8046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05690" cy="804641"/>
              </a:xfrm>
              <a:custGeom>
                <a:avLst/>
                <a:gdLst/>
                <a:ahLst/>
                <a:cxnLst/>
                <a:rect l="l" t="t" r="r" b="b"/>
                <a:pathLst>
                  <a:path w="2205690" h="804641">
                    <a:moveTo>
                      <a:pt x="27733" y="0"/>
                    </a:moveTo>
                    <a:lnTo>
                      <a:pt x="2177957" y="0"/>
                    </a:lnTo>
                    <a:cubicBezTo>
                      <a:pt x="2193273" y="0"/>
                      <a:pt x="2205690" y="12417"/>
                      <a:pt x="2205690" y="27733"/>
                    </a:cubicBezTo>
                    <a:lnTo>
                      <a:pt x="2205690" y="776908"/>
                    </a:lnTo>
                    <a:cubicBezTo>
                      <a:pt x="2205690" y="784263"/>
                      <a:pt x="2202768" y="791317"/>
                      <a:pt x="2197567" y="796518"/>
                    </a:cubicBezTo>
                    <a:cubicBezTo>
                      <a:pt x="2192366" y="801719"/>
                      <a:pt x="2185312" y="804641"/>
                      <a:pt x="2177957" y="804641"/>
                    </a:cubicBezTo>
                    <a:lnTo>
                      <a:pt x="27733" y="804641"/>
                    </a:lnTo>
                    <a:cubicBezTo>
                      <a:pt x="12417" y="804641"/>
                      <a:pt x="0" y="792224"/>
                      <a:pt x="0" y="776908"/>
                    </a:cubicBezTo>
                    <a:lnTo>
                      <a:pt x="0" y="27733"/>
                    </a:lnTo>
                    <a:cubicBezTo>
                      <a:pt x="0" y="12417"/>
                      <a:pt x="12417" y="0"/>
                      <a:pt x="27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205690" cy="842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38968" y="263025"/>
              <a:ext cx="4733938" cy="3555577"/>
            </a:xfrm>
            <a:custGeom>
              <a:avLst/>
              <a:gdLst/>
              <a:ahLst/>
              <a:cxnLst/>
              <a:rect l="l" t="t" r="r" b="b"/>
              <a:pathLst>
                <a:path w="4733938" h="3555577">
                  <a:moveTo>
                    <a:pt x="0" y="0"/>
                  </a:moveTo>
                  <a:lnTo>
                    <a:pt x="4733938" y="0"/>
                  </a:lnTo>
                  <a:lnTo>
                    <a:pt x="4733938" y="3555577"/>
                  </a:lnTo>
                  <a:lnTo>
                    <a:pt x="0" y="35555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90396" y="1273317"/>
              <a:ext cx="3112611" cy="2233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STOP:時間停止</a:t>
              </a:r>
            </a:p>
            <a:p>
              <a:pPr algn="l">
                <a:lnSpc>
                  <a:spcPts val="2159"/>
                </a:lnSpc>
              </a:pPr>
              <a:endParaRPr lang="en-US" sz="1799" spc="-5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RESET:時間重置</a:t>
              </a:r>
            </a:p>
            <a:p>
              <a:pPr algn="l">
                <a:lnSpc>
                  <a:spcPts val="2159"/>
                </a:lnSpc>
              </a:pPr>
              <a:endParaRPr lang="en-US" sz="1799" spc="-5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藍色按鈕:下一頁</a:t>
              </a:r>
            </a:p>
            <a:p>
              <a:pPr algn="l">
                <a:lnSpc>
                  <a:spcPts val="2159"/>
                </a:lnSpc>
              </a:pPr>
              <a:endParaRPr lang="en-US" sz="1799" spc="-5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490396" y="167775"/>
              <a:ext cx="10847089" cy="610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182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 Page 1：顯示實驗進行時間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6911" y="6228043"/>
            <a:ext cx="12253114" cy="3055121"/>
            <a:chOff x="0" y="0"/>
            <a:chExt cx="16337485" cy="407349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1166305" cy="4073495"/>
              <a:chOff x="0" y="0"/>
              <a:chExt cx="2205690" cy="80464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205690" cy="804641"/>
              </a:xfrm>
              <a:custGeom>
                <a:avLst/>
                <a:gdLst/>
                <a:ahLst/>
                <a:cxnLst/>
                <a:rect l="l" t="t" r="r" b="b"/>
                <a:pathLst>
                  <a:path w="2205690" h="804641">
                    <a:moveTo>
                      <a:pt x="27733" y="0"/>
                    </a:moveTo>
                    <a:lnTo>
                      <a:pt x="2177957" y="0"/>
                    </a:lnTo>
                    <a:cubicBezTo>
                      <a:pt x="2193273" y="0"/>
                      <a:pt x="2205690" y="12417"/>
                      <a:pt x="2205690" y="27733"/>
                    </a:cubicBezTo>
                    <a:lnTo>
                      <a:pt x="2205690" y="776908"/>
                    </a:lnTo>
                    <a:cubicBezTo>
                      <a:pt x="2205690" y="784263"/>
                      <a:pt x="2202768" y="791317"/>
                      <a:pt x="2197567" y="796518"/>
                    </a:cubicBezTo>
                    <a:cubicBezTo>
                      <a:pt x="2192366" y="801719"/>
                      <a:pt x="2185312" y="804641"/>
                      <a:pt x="2177957" y="804641"/>
                    </a:cubicBezTo>
                    <a:lnTo>
                      <a:pt x="27733" y="804641"/>
                    </a:lnTo>
                    <a:cubicBezTo>
                      <a:pt x="12417" y="804641"/>
                      <a:pt x="0" y="792224"/>
                      <a:pt x="0" y="776908"/>
                    </a:cubicBezTo>
                    <a:lnTo>
                      <a:pt x="0" y="27733"/>
                    </a:lnTo>
                    <a:cubicBezTo>
                      <a:pt x="0" y="12417"/>
                      <a:pt x="12417" y="0"/>
                      <a:pt x="27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205690" cy="842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490396" y="453668"/>
              <a:ext cx="10847089" cy="530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400" spc="-156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Page 3：設備狀態與閾值資訊頁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368480" y="236251"/>
              <a:ext cx="4804558" cy="3600992"/>
            </a:xfrm>
            <a:custGeom>
              <a:avLst/>
              <a:gdLst/>
              <a:ahLst/>
              <a:cxnLst/>
              <a:rect l="l" t="t" r="r" b="b"/>
              <a:pathLst>
                <a:path w="4804558" h="3600992">
                  <a:moveTo>
                    <a:pt x="0" y="0"/>
                  </a:moveTo>
                  <a:lnTo>
                    <a:pt x="4804559" y="0"/>
                  </a:lnTo>
                  <a:lnTo>
                    <a:pt x="4804559" y="3600993"/>
                  </a:lnTo>
                  <a:lnTo>
                    <a:pt x="0" y="3600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490396" y="1632717"/>
              <a:ext cx="5675909" cy="18574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顯示加濕器（Humidifier</a:t>
              </a:r>
              <a:r>
                <a: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）</a:t>
              </a:r>
            </a:p>
            <a:p>
              <a:pPr algn="l">
                <a:lnSpc>
                  <a:spcPts val="2159"/>
                </a:lnSpc>
              </a:pPr>
              <a:r>
                <a: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       </a:t>
              </a: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與加熱器（Heating）目前的啟動狀態</a:t>
              </a: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159"/>
                </a:lnSpc>
              </a:pP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顯示當前使用的濕度與溫度控制閾值</a:t>
              </a: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159"/>
                </a:lnSpc>
              </a:pP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87797" y="352765"/>
            <a:ext cx="3791607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900658" y="2697258"/>
            <a:ext cx="11970455" cy="3055121"/>
            <a:chOff x="0" y="0"/>
            <a:chExt cx="15960607" cy="4073495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2195558" cy="4073495"/>
              <a:chOff x="0" y="0"/>
              <a:chExt cx="2408999" cy="80464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408999" cy="804641"/>
              </a:xfrm>
              <a:custGeom>
                <a:avLst/>
                <a:gdLst/>
                <a:ahLst/>
                <a:cxnLst/>
                <a:rect l="l" t="t" r="r" b="b"/>
                <a:pathLst>
                  <a:path w="2408999" h="804641">
                    <a:moveTo>
                      <a:pt x="25393" y="0"/>
                    </a:moveTo>
                    <a:lnTo>
                      <a:pt x="2383606" y="0"/>
                    </a:lnTo>
                    <a:cubicBezTo>
                      <a:pt x="2397630" y="0"/>
                      <a:pt x="2408999" y="11369"/>
                      <a:pt x="2408999" y="25393"/>
                    </a:cubicBezTo>
                    <a:lnTo>
                      <a:pt x="2408999" y="779248"/>
                    </a:lnTo>
                    <a:cubicBezTo>
                      <a:pt x="2408999" y="785983"/>
                      <a:pt x="2406324" y="792442"/>
                      <a:pt x="2401562" y="797204"/>
                    </a:cubicBezTo>
                    <a:cubicBezTo>
                      <a:pt x="2396800" y="801966"/>
                      <a:pt x="2390341" y="804641"/>
                      <a:pt x="2383606" y="804641"/>
                    </a:cubicBezTo>
                    <a:lnTo>
                      <a:pt x="25393" y="804641"/>
                    </a:lnTo>
                    <a:cubicBezTo>
                      <a:pt x="11369" y="804641"/>
                      <a:pt x="0" y="793272"/>
                      <a:pt x="0" y="779248"/>
                    </a:cubicBezTo>
                    <a:lnTo>
                      <a:pt x="0" y="25393"/>
                    </a:lnTo>
                    <a:cubicBezTo>
                      <a:pt x="0" y="11369"/>
                      <a:pt x="11369" y="0"/>
                      <a:pt x="253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2408999" cy="842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212843" y="243195"/>
              <a:ext cx="4786313" cy="3587105"/>
            </a:xfrm>
            <a:custGeom>
              <a:avLst/>
              <a:gdLst/>
              <a:ahLst/>
              <a:cxnLst/>
              <a:rect l="l" t="t" r="r" b="b"/>
              <a:pathLst>
                <a:path w="4786313" h="3587105">
                  <a:moveTo>
                    <a:pt x="0" y="0"/>
                  </a:moveTo>
                  <a:lnTo>
                    <a:pt x="4786313" y="0"/>
                  </a:lnTo>
                  <a:lnTo>
                    <a:pt x="4786313" y="3587105"/>
                  </a:lnTo>
                  <a:lnTo>
                    <a:pt x="0" y="3587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13517" y="1316021"/>
              <a:ext cx="7082040" cy="22336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顯示內部平均溫度與濕度值</a:t>
              </a: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159"/>
                </a:lnSpc>
              </a:pP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顯示傳統箱體資料以利對照</a:t>
              </a: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159"/>
                </a:lnSpc>
              </a:pP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顯示箱體三處感測數據（Up、Down、Outdoor</a:t>
              </a:r>
              <a:r>
                <a: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）</a:t>
              </a:r>
            </a:p>
            <a:p>
              <a:pPr algn="l">
                <a:lnSpc>
                  <a:spcPts val="2159"/>
                </a:lnSpc>
              </a:pP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113517" y="157469"/>
              <a:ext cx="10847090" cy="59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175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Page 2：平均溫濕度與設備狀態頁面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29639" y="6228043"/>
            <a:ext cx="11970455" cy="4275075"/>
            <a:chOff x="0" y="0"/>
            <a:chExt cx="15960607" cy="570009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2195558" cy="4073495"/>
              <a:chOff x="0" y="0"/>
              <a:chExt cx="2408999" cy="80464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408999" cy="804641"/>
              </a:xfrm>
              <a:custGeom>
                <a:avLst/>
                <a:gdLst/>
                <a:ahLst/>
                <a:cxnLst/>
                <a:rect l="l" t="t" r="r" b="b"/>
                <a:pathLst>
                  <a:path w="2408999" h="804641">
                    <a:moveTo>
                      <a:pt x="25393" y="0"/>
                    </a:moveTo>
                    <a:lnTo>
                      <a:pt x="2383606" y="0"/>
                    </a:lnTo>
                    <a:cubicBezTo>
                      <a:pt x="2397630" y="0"/>
                      <a:pt x="2408999" y="11369"/>
                      <a:pt x="2408999" y="25393"/>
                    </a:cubicBezTo>
                    <a:lnTo>
                      <a:pt x="2408999" y="779248"/>
                    </a:lnTo>
                    <a:cubicBezTo>
                      <a:pt x="2408999" y="785983"/>
                      <a:pt x="2406324" y="792442"/>
                      <a:pt x="2401562" y="797204"/>
                    </a:cubicBezTo>
                    <a:cubicBezTo>
                      <a:pt x="2396800" y="801966"/>
                      <a:pt x="2390341" y="804641"/>
                      <a:pt x="2383606" y="804641"/>
                    </a:cubicBezTo>
                    <a:lnTo>
                      <a:pt x="25393" y="804641"/>
                    </a:lnTo>
                    <a:cubicBezTo>
                      <a:pt x="11369" y="804641"/>
                      <a:pt x="0" y="793272"/>
                      <a:pt x="0" y="779248"/>
                    </a:cubicBezTo>
                    <a:lnTo>
                      <a:pt x="0" y="25393"/>
                    </a:lnTo>
                    <a:cubicBezTo>
                      <a:pt x="0" y="11369"/>
                      <a:pt x="11369" y="0"/>
                      <a:pt x="253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2408999" cy="842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212843" y="236251"/>
              <a:ext cx="4786313" cy="3592086"/>
            </a:xfrm>
            <a:custGeom>
              <a:avLst/>
              <a:gdLst/>
              <a:ahLst/>
              <a:cxnLst/>
              <a:rect l="l" t="t" r="r" b="b"/>
              <a:pathLst>
                <a:path w="4786313" h="3592086">
                  <a:moveTo>
                    <a:pt x="0" y="0"/>
                  </a:moveTo>
                  <a:lnTo>
                    <a:pt x="4786313" y="0"/>
                  </a:lnTo>
                  <a:lnTo>
                    <a:pt x="4786313" y="3592086"/>
                  </a:lnTo>
                  <a:lnTo>
                    <a:pt x="0" y="3592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999156" y="1374129"/>
              <a:ext cx="7196401" cy="4325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18"/>
                </a:lnSpc>
              </a:pPr>
              <a:r>
                <a:rPr lang="en-US" sz="1931" spc="-57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   透過觸控按鈕調整加濕器的啟動與關閉濕度閾值</a:t>
              </a:r>
            </a:p>
            <a:p>
              <a:pPr algn="l">
                <a:lnSpc>
                  <a:spcPts val="2318"/>
                </a:lnSpc>
              </a:pPr>
              <a:endParaRPr lang="en-US" sz="1931" spc="-57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417090" lvl="1" indent="-208545" algn="l">
                <a:lnSpc>
                  <a:spcPts val="2318"/>
                </a:lnSpc>
                <a:buFont typeface="Arial"/>
                <a:buChar char="•"/>
              </a:pPr>
              <a:r>
                <a:rPr lang="en-US" sz="1931" spc="-57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濕度低於 ON 閾值（預設 50%）時啟動加濕器</a:t>
              </a:r>
            </a:p>
            <a:p>
              <a:pPr algn="l">
                <a:lnSpc>
                  <a:spcPts val="2318"/>
                </a:lnSpc>
              </a:pPr>
              <a:endParaRPr lang="en-US" sz="1931" spc="-57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417090" lvl="1" indent="-208545" algn="l">
                <a:lnSpc>
                  <a:spcPts val="2318"/>
                </a:lnSpc>
                <a:buFont typeface="Arial"/>
                <a:buChar char="•"/>
              </a:pPr>
              <a:r>
                <a:rPr lang="en-US" sz="1931" spc="-57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濕度高於 OFF 閾值（預設 70%）時關閉加濕器</a:t>
              </a:r>
            </a:p>
            <a:p>
              <a:pPr algn="l">
                <a:lnSpc>
                  <a:spcPts val="2318"/>
                </a:lnSpc>
              </a:pPr>
              <a:endParaRPr lang="en-US" sz="1931" spc="-57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318"/>
                </a:lnSpc>
              </a:pPr>
              <a:endParaRPr lang="en-US" sz="1931" spc="-57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318"/>
                </a:lnSpc>
              </a:pPr>
              <a:r>
                <a:rPr lang="en-US" sz="1931" spc="-57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</a:t>
              </a:r>
            </a:p>
            <a:p>
              <a:pPr algn="l">
                <a:lnSpc>
                  <a:spcPts val="2318"/>
                </a:lnSpc>
              </a:pPr>
              <a:endParaRPr lang="en-US" sz="1931" spc="-57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318"/>
                </a:lnSpc>
              </a:pPr>
              <a:r>
                <a:rPr lang="en-US" sz="1931" spc="-57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</a:t>
              </a:r>
            </a:p>
            <a:p>
              <a:pPr algn="l">
                <a:lnSpc>
                  <a:spcPts val="2318"/>
                </a:lnSpc>
              </a:pPr>
              <a:endParaRPr lang="en-US" sz="1931" spc="-57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113517" y="157471"/>
              <a:ext cx="10847090" cy="59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-175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Page 4：加濕器控制閾值設定頁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133571" y="1321641"/>
            <a:ext cx="9536440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325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系統螢幕功能頁展示（1~4頁）</a:t>
            </a:r>
          </a:p>
        </p:txBody>
      </p:sp>
      <p:grpSp>
        <p:nvGrpSpPr>
          <p:cNvPr id="38" name="Group 38"/>
          <p:cNvGrpSpPr/>
          <p:nvPr/>
        </p:nvGrpSpPr>
        <p:grpSpPr>
          <a:xfrm rot="-5400000">
            <a:off x="2575776" y="922664"/>
            <a:ext cx="47625" cy="2932034"/>
            <a:chOff x="0" y="0"/>
            <a:chExt cx="12543" cy="77222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9003060" y="9947276"/>
            <a:ext cx="281880" cy="32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9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C2CC244-93AC-62FC-6A3A-C7D95CFD361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2000"/>
            <a:ext cx="18288000" cy="1130700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6941148" y="1610155"/>
            <a:ext cx="636303" cy="636303"/>
          </a:xfrm>
          <a:custGeom>
            <a:avLst/>
            <a:gdLst/>
            <a:ahLst/>
            <a:cxnLst/>
            <a:rect l="l" t="t" r="r" b="b"/>
            <a:pathLst>
              <a:path w="636303" h="636303">
                <a:moveTo>
                  <a:pt x="0" y="0"/>
                </a:moveTo>
                <a:lnTo>
                  <a:pt x="636304" y="0"/>
                </a:lnTo>
                <a:lnTo>
                  <a:pt x="636304" y="636303"/>
                </a:lnTo>
                <a:lnTo>
                  <a:pt x="0" y="636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396911" y="6516696"/>
            <a:ext cx="11566489" cy="3139245"/>
            <a:chOff x="0" y="0"/>
            <a:chExt cx="16037500" cy="418566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186690" cy="4073495"/>
              <a:chOff x="0" y="0"/>
              <a:chExt cx="2604778" cy="8046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04778" cy="804641"/>
              </a:xfrm>
              <a:custGeom>
                <a:avLst/>
                <a:gdLst/>
                <a:ahLst/>
                <a:cxnLst/>
                <a:rect l="l" t="t" r="r" b="b"/>
                <a:pathLst>
                  <a:path w="2604778" h="804641">
                    <a:moveTo>
                      <a:pt x="23484" y="0"/>
                    </a:moveTo>
                    <a:lnTo>
                      <a:pt x="2581294" y="0"/>
                    </a:lnTo>
                    <a:cubicBezTo>
                      <a:pt x="2594264" y="0"/>
                      <a:pt x="2604778" y="10514"/>
                      <a:pt x="2604778" y="23484"/>
                    </a:cubicBezTo>
                    <a:lnTo>
                      <a:pt x="2604778" y="781157"/>
                    </a:lnTo>
                    <a:cubicBezTo>
                      <a:pt x="2604778" y="787385"/>
                      <a:pt x="2602304" y="793359"/>
                      <a:pt x="2597900" y="797763"/>
                    </a:cubicBezTo>
                    <a:cubicBezTo>
                      <a:pt x="2593496" y="802167"/>
                      <a:pt x="2587523" y="804641"/>
                      <a:pt x="2581294" y="804641"/>
                    </a:cubicBezTo>
                    <a:lnTo>
                      <a:pt x="23484" y="804641"/>
                    </a:lnTo>
                    <a:cubicBezTo>
                      <a:pt x="10514" y="804641"/>
                      <a:pt x="0" y="794127"/>
                      <a:pt x="0" y="781157"/>
                    </a:cubicBezTo>
                    <a:lnTo>
                      <a:pt x="0" y="23484"/>
                    </a:lnTo>
                    <a:cubicBezTo>
                      <a:pt x="0" y="10514"/>
                      <a:pt x="10514" y="0"/>
                      <a:pt x="234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604778" cy="842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57986" y="260103"/>
              <a:ext cx="4734780" cy="3553289"/>
            </a:xfrm>
            <a:custGeom>
              <a:avLst/>
              <a:gdLst/>
              <a:ahLst/>
              <a:cxnLst/>
              <a:rect l="l" t="t" r="r" b="b"/>
              <a:pathLst>
                <a:path w="4734780" h="3553289">
                  <a:moveTo>
                    <a:pt x="0" y="0"/>
                  </a:moveTo>
                  <a:lnTo>
                    <a:pt x="4734780" y="0"/>
                  </a:lnTo>
                  <a:lnTo>
                    <a:pt x="4734780" y="3553289"/>
                  </a:lnTo>
                  <a:lnTo>
                    <a:pt x="0" y="3553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243527" y="1199715"/>
              <a:ext cx="7518935" cy="2985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顯示目前</a:t>
              </a:r>
              <a:r>
                <a: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SD </a:t>
              </a: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卡插入狀態、記錄檔案大小與使用率</a:t>
              </a: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159"/>
                </a:lnSpc>
              </a:pP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提供兩項操作功能</a:t>
              </a:r>
              <a:r>
                <a: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：</a:t>
              </a:r>
            </a:p>
            <a:p>
              <a:pPr algn="l">
                <a:lnSpc>
                  <a:spcPts val="2159"/>
                </a:lnSpc>
              </a:pP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159"/>
                </a:lnSpc>
              </a:pP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SAVE：手動儲存目前感測與狀態資料，並開啟自動</a:t>
              </a:r>
              <a:r>
                <a: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          </a:t>
              </a: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紀錄（每</a:t>
              </a:r>
              <a:r>
                <a: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10 </a:t>
              </a: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分鐘</a:t>
              </a:r>
              <a:r>
                <a: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）</a:t>
              </a:r>
            </a:p>
            <a:p>
              <a:pPr algn="l">
                <a:lnSpc>
                  <a:spcPts val="2159"/>
                </a:lnSpc>
              </a:pP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EJECT：安全退出</a:t>
              </a:r>
              <a:r>
                <a: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SD </a:t>
              </a:r>
              <a:r>
                <a:rPr lang="en-US" sz="1799" spc="-53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卡並停止自動紀錄</a:t>
              </a: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159"/>
                </a:lnSpc>
              </a:pPr>
              <a:endParaRPr lang="en-US" sz="1799" spc="-5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138153" y="157469"/>
              <a:ext cx="10899347" cy="56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-169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Page 6：SD 卡狀態與 SAVE/EJECT 操作頁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6911" y="3084658"/>
            <a:ext cx="12138753" cy="3055121"/>
            <a:chOff x="0" y="0"/>
            <a:chExt cx="16185003" cy="407349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328980" cy="4073495"/>
              <a:chOff x="0" y="0"/>
              <a:chExt cx="2435354" cy="80464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435354" cy="804641"/>
              </a:xfrm>
              <a:custGeom>
                <a:avLst/>
                <a:gdLst/>
                <a:ahLst/>
                <a:cxnLst/>
                <a:rect l="l" t="t" r="r" b="b"/>
                <a:pathLst>
                  <a:path w="2435354" h="804641">
                    <a:moveTo>
                      <a:pt x="25118" y="0"/>
                    </a:moveTo>
                    <a:lnTo>
                      <a:pt x="2410236" y="0"/>
                    </a:lnTo>
                    <a:cubicBezTo>
                      <a:pt x="2424108" y="0"/>
                      <a:pt x="2435354" y="11246"/>
                      <a:pt x="2435354" y="25118"/>
                    </a:cubicBezTo>
                    <a:lnTo>
                      <a:pt x="2435354" y="779523"/>
                    </a:lnTo>
                    <a:cubicBezTo>
                      <a:pt x="2435354" y="793395"/>
                      <a:pt x="2424108" y="804641"/>
                      <a:pt x="2410236" y="804641"/>
                    </a:cubicBezTo>
                    <a:lnTo>
                      <a:pt x="25118" y="804641"/>
                    </a:lnTo>
                    <a:cubicBezTo>
                      <a:pt x="11246" y="804641"/>
                      <a:pt x="0" y="793395"/>
                      <a:pt x="0" y="779523"/>
                    </a:cubicBezTo>
                    <a:lnTo>
                      <a:pt x="0" y="25118"/>
                    </a:lnTo>
                    <a:cubicBezTo>
                      <a:pt x="0" y="11246"/>
                      <a:pt x="11246" y="0"/>
                      <a:pt x="251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435354" cy="842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26643" y="168613"/>
              <a:ext cx="4988423" cy="3736268"/>
            </a:xfrm>
            <a:custGeom>
              <a:avLst/>
              <a:gdLst/>
              <a:ahLst/>
              <a:cxnLst/>
              <a:rect l="l" t="t" r="r" b="b"/>
              <a:pathLst>
                <a:path w="4988423" h="3736268">
                  <a:moveTo>
                    <a:pt x="0" y="0"/>
                  </a:moveTo>
                  <a:lnTo>
                    <a:pt x="4988423" y="0"/>
                  </a:lnTo>
                  <a:lnTo>
                    <a:pt x="4988423" y="3736269"/>
                  </a:lnTo>
                  <a:lnTo>
                    <a:pt x="0" y="3736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243526" y="1273317"/>
              <a:ext cx="6743282" cy="260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59"/>
                </a:lnSpc>
              </a:pPr>
              <a:r>
                <a:rPr lang="en-US" sz="1799" spc="-53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        透過觸控操作設定加熱器的啟動與關閉溫度</a:t>
              </a:r>
            </a:p>
            <a:p>
              <a:pPr algn="l">
                <a:lnSpc>
                  <a:spcPts val="2159"/>
                </a:lnSpc>
              </a:pPr>
              <a:endParaRPr lang="en-US" sz="1799" spc="-5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溫度低於 ON 閾值（預設 25°C）時啟動加熱器</a:t>
              </a:r>
            </a:p>
            <a:p>
              <a:pPr algn="l">
                <a:lnSpc>
                  <a:spcPts val="2159"/>
                </a:lnSpc>
              </a:pPr>
              <a:endParaRPr lang="en-US" sz="1799" spc="-5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388618" lvl="1" indent="-194309" algn="l">
                <a:lnSpc>
                  <a:spcPts val="2159"/>
                </a:lnSpc>
                <a:buFont typeface="Arial"/>
                <a:buChar char="•"/>
              </a:pPr>
              <a:r>
                <a:rPr lang="en-US" sz="1799" spc="-53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溫度高於 OFF 閾值（預設 28°C）時關閉加熱器</a:t>
              </a:r>
            </a:p>
            <a:p>
              <a:pPr algn="l">
                <a:lnSpc>
                  <a:spcPts val="2159"/>
                </a:lnSpc>
              </a:pPr>
              <a:endParaRPr lang="en-US" sz="1799" spc="-5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159"/>
                </a:lnSpc>
              </a:pPr>
              <a:endParaRPr lang="en-US" sz="1799" spc="-5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337914" y="234481"/>
              <a:ext cx="10847089" cy="56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-169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Page 5：加熱器控制閾值設定頁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87797" y="352765"/>
            <a:ext cx="3609935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968757" y="3084658"/>
            <a:ext cx="12253114" cy="3055121"/>
            <a:chOff x="0" y="0"/>
            <a:chExt cx="16337485" cy="4073495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746980" cy="4073495"/>
              <a:chOff x="0" y="0"/>
              <a:chExt cx="2122860" cy="80464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122860" cy="804641"/>
              </a:xfrm>
              <a:custGeom>
                <a:avLst/>
                <a:gdLst/>
                <a:ahLst/>
                <a:cxnLst/>
                <a:rect l="l" t="t" r="r" b="b"/>
                <a:pathLst>
                  <a:path w="2122860" h="804641">
                    <a:moveTo>
                      <a:pt x="28815" y="0"/>
                    </a:moveTo>
                    <a:lnTo>
                      <a:pt x="2094045" y="0"/>
                    </a:lnTo>
                    <a:cubicBezTo>
                      <a:pt x="2101687" y="0"/>
                      <a:pt x="2109017" y="3036"/>
                      <a:pt x="2114421" y="8440"/>
                    </a:cubicBezTo>
                    <a:cubicBezTo>
                      <a:pt x="2119824" y="13844"/>
                      <a:pt x="2122860" y="21173"/>
                      <a:pt x="2122860" y="28815"/>
                    </a:cubicBezTo>
                    <a:lnTo>
                      <a:pt x="2122860" y="775826"/>
                    </a:lnTo>
                    <a:cubicBezTo>
                      <a:pt x="2122860" y="783468"/>
                      <a:pt x="2119824" y="790797"/>
                      <a:pt x="2114421" y="796201"/>
                    </a:cubicBezTo>
                    <a:cubicBezTo>
                      <a:pt x="2109017" y="801605"/>
                      <a:pt x="2101687" y="804641"/>
                      <a:pt x="2094045" y="804641"/>
                    </a:cubicBezTo>
                    <a:lnTo>
                      <a:pt x="28815" y="804641"/>
                    </a:lnTo>
                    <a:cubicBezTo>
                      <a:pt x="21173" y="804641"/>
                      <a:pt x="13844" y="801605"/>
                      <a:pt x="8440" y="796201"/>
                    </a:cubicBezTo>
                    <a:cubicBezTo>
                      <a:pt x="3036" y="790797"/>
                      <a:pt x="0" y="783468"/>
                      <a:pt x="0" y="775826"/>
                    </a:cubicBezTo>
                    <a:lnTo>
                      <a:pt x="0" y="28815"/>
                    </a:lnTo>
                    <a:cubicBezTo>
                      <a:pt x="0" y="21173"/>
                      <a:pt x="3036" y="13844"/>
                      <a:pt x="8440" y="8440"/>
                    </a:cubicBezTo>
                    <a:cubicBezTo>
                      <a:pt x="13844" y="3036"/>
                      <a:pt x="21173" y="0"/>
                      <a:pt x="28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2122860" cy="8427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273509" y="191325"/>
              <a:ext cx="4917979" cy="3690844"/>
            </a:xfrm>
            <a:custGeom>
              <a:avLst/>
              <a:gdLst/>
              <a:ahLst/>
              <a:cxnLst/>
              <a:rect l="l" t="t" r="r" b="b"/>
              <a:pathLst>
                <a:path w="4917979" h="3690844">
                  <a:moveTo>
                    <a:pt x="0" y="0"/>
                  </a:moveTo>
                  <a:lnTo>
                    <a:pt x="4917979" y="0"/>
                  </a:lnTo>
                  <a:lnTo>
                    <a:pt x="4917979" y="3690844"/>
                  </a:lnTo>
                  <a:lnTo>
                    <a:pt x="0" y="3690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490396" y="453668"/>
              <a:ext cx="10847089" cy="1112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spc="-156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Page 7：SD 卡初始化與</a:t>
              </a:r>
            </a:p>
            <a:p>
              <a:pPr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400" spc="-156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錯誤顯示頁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373491" y="2162412"/>
              <a:ext cx="5306639" cy="1481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 spc="-53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顯示 SD 卡初始化狀態與提示訊息</a:t>
              </a:r>
            </a:p>
            <a:p>
              <a:pPr algn="l">
                <a:lnSpc>
                  <a:spcPts val="2160"/>
                </a:lnSpc>
              </a:pPr>
              <a:r>
                <a:rPr lang="en-US" sz="1800" spc="-53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提供 RESET SD 操作按鈕，可重新嘗試掛載 SD 卡模組</a:t>
              </a:r>
            </a:p>
            <a:p>
              <a:pPr algn="l">
                <a:lnSpc>
                  <a:spcPts val="2160"/>
                </a:lnSpc>
              </a:pPr>
              <a:endParaRPr lang="en-US" sz="1800" spc="-5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33571" y="1448230"/>
            <a:ext cx="9536440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325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系統螢幕功能頁展示（5~7頁）</a:t>
            </a:r>
          </a:p>
        </p:txBody>
      </p:sp>
      <p:grpSp>
        <p:nvGrpSpPr>
          <p:cNvPr id="31" name="Group 31"/>
          <p:cNvGrpSpPr/>
          <p:nvPr/>
        </p:nvGrpSpPr>
        <p:grpSpPr>
          <a:xfrm rot="-5400000">
            <a:off x="2575776" y="1049252"/>
            <a:ext cx="47625" cy="2932034"/>
            <a:chOff x="0" y="0"/>
            <a:chExt cx="12543" cy="7722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003060" y="9947276"/>
            <a:ext cx="521940" cy="3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10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B4EB4962-F5C7-451E-6CFF-FD4E02AA22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8644-B27F-9726-750F-BE84F37E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32D429-E57B-C847-D663-80145C09411C}"/>
              </a:ext>
            </a:extLst>
          </p:cNvPr>
          <p:cNvGrpSpPr/>
          <p:nvPr/>
        </p:nvGrpSpPr>
        <p:grpSpPr>
          <a:xfrm>
            <a:off x="0" y="-57234"/>
            <a:ext cx="18288000" cy="1085934"/>
            <a:chOff x="0" y="0"/>
            <a:chExt cx="5029885" cy="3100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8AE2D0-2815-0FDB-F267-A8FABF888FBF}"/>
                </a:ext>
              </a:extLst>
            </p:cNvPr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15185E4-90CE-B10A-4254-CE1CA36384D4}"/>
                </a:ext>
              </a:extLst>
            </p:cNvPr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B1D3113-8FBC-AA71-6292-8263E575B4DA}"/>
              </a:ext>
            </a:extLst>
          </p:cNvPr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D9B97D3-1237-D4FB-C513-744AE32A1811}"/>
              </a:ext>
            </a:extLst>
          </p:cNvPr>
          <p:cNvSpPr txBox="1"/>
          <p:nvPr/>
        </p:nvSpPr>
        <p:spPr>
          <a:xfrm>
            <a:off x="1387797" y="352765"/>
            <a:ext cx="3349470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B96D0AD-1090-F4C6-E5F4-696AD3EC074F}"/>
              </a:ext>
            </a:extLst>
          </p:cNvPr>
          <p:cNvSpPr txBox="1"/>
          <p:nvPr/>
        </p:nvSpPr>
        <p:spPr>
          <a:xfrm>
            <a:off x="1133571" y="1553760"/>
            <a:ext cx="9536440" cy="83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 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卡資料儲存與匯出展示</a:t>
            </a:r>
            <a:endParaRPr lang="en-US" sz="5000" spc="-32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elegraf"/>
              <a:sym typeface="Telegraf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B1DE7EE-C98A-B6EA-AD13-FA15A87DBA77}"/>
              </a:ext>
            </a:extLst>
          </p:cNvPr>
          <p:cNvGrpSpPr/>
          <p:nvPr/>
        </p:nvGrpSpPr>
        <p:grpSpPr>
          <a:xfrm rot="-5400000">
            <a:off x="2575776" y="1154783"/>
            <a:ext cx="47625" cy="2932034"/>
            <a:chOff x="0" y="0"/>
            <a:chExt cx="12543" cy="77222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1D72025-90B7-431C-38E0-3592501F408B}"/>
                </a:ext>
              </a:extLst>
            </p:cNvPr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AEAF569-DDDB-748A-300E-1E69108276CC}"/>
                </a:ext>
              </a:extLst>
            </p:cNvPr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F57E4F6-F6C8-E3A4-914E-6808C8DEE40F}"/>
              </a:ext>
            </a:extLst>
          </p:cNvPr>
          <p:cNvSpPr txBox="1"/>
          <p:nvPr/>
        </p:nvSpPr>
        <p:spPr>
          <a:xfrm>
            <a:off x="9003060" y="9947276"/>
            <a:ext cx="521940" cy="3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11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E90105C-F54B-338D-613D-08FD5B765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09" y="2900614"/>
            <a:ext cx="9318159" cy="64150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FFA54F2-365D-DD9C-9FE7-BB9811A86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31" y="2910010"/>
            <a:ext cx="8159760" cy="64056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551ECD-1C54-7B31-1E89-154798613A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54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7234"/>
            <a:ext cx="18288000" cy="1085934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194262" y="3379067"/>
            <a:ext cx="5149728" cy="4957215"/>
          </a:xfrm>
          <a:custGeom>
            <a:avLst/>
            <a:gdLst/>
            <a:ahLst/>
            <a:cxnLst/>
            <a:rect l="l" t="t" r="r" b="b"/>
            <a:pathLst>
              <a:path w="5149728" h="4957215">
                <a:moveTo>
                  <a:pt x="0" y="0"/>
                </a:moveTo>
                <a:lnTo>
                  <a:pt x="5149728" y="0"/>
                </a:lnTo>
                <a:lnTo>
                  <a:pt x="5149728" y="4957215"/>
                </a:lnTo>
                <a:lnTo>
                  <a:pt x="0" y="4957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197249" y="8422078"/>
            <a:ext cx="2805811" cy="108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狀態二: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SD卡狀態:已插入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自動記錄:關閉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7797" y="352765"/>
            <a:ext cx="3349470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10" name="Freeform 10"/>
          <p:cNvSpPr/>
          <p:nvPr/>
        </p:nvSpPr>
        <p:spPr>
          <a:xfrm>
            <a:off x="789719" y="3379067"/>
            <a:ext cx="4969101" cy="4957215"/>
          </a:xfrm>
          <a:custGeom>
            <a:avLst/>
            <a:gdLst/>
            <a:ahLst/>
            <a:cxnLst/>
            <a:rect l="l" t="t" r="r" b="b"/>
            <a:pathLst>
              <a:path w="4969101" h="4957215">
                <a:moveTo>
                  <a:pt x="0" y="0"/>
                </a:moveTo>
                <a:lnTo>
                  <a:pt x="4969101" y="0"/>
                </a:lnTo>
                <a:lnTo>
                  <a:pt x="4969101" y="4957215"/>
                </a:lnTo>
                <a:lnTo>
                  <a:pt x="0" y="4957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726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89719" y="8412482"/>
            <a:ext cx="3518052" cy="108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狀態一</a:t>
            </a:r>
            <a:r>
              <a:rPr lang="en-US" sz="2047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SD卡狀態:未插入</a:t>
            </a:r>
            <a:endParaRPr lang="en-US" sz="2047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自動記錄:關閉</a:t>
            </a:r>
            <a:endParaRPr lang="en-US" sz="2047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782140" y="3379067"/>
            <a:ext cx="5551048" cy="4957215"/>
          </a:xfrm>
          <a:custGeom>
            <a:avLst/>
            <a:gdLst/>
            <a:ahLst/>
            <a:cxnLst/>
            <a:rect l="l" t="t" r="r" b="b"/>
            <a:pathLst>
              <a:path w="5551048" h="4957215">
                <a:moveTo>
                  <a:pt x="0" y="0"/>
                </a:moveTo>
                <a:lnTo>
                  <a:pt x="5551047" y="0"/>
                </a:lnTo>
                <a:lnTo>
                  <a:pt x="5551047" y="4957215"/>
                </a:lnTo>
                <a:lnTo>
                  <a:pt x="0" y="4957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133571" y="1553760"/>
            <a:ext cx="9536440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325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後台監控</a:t>
            </a:r>
            <a:endParaRPr lang="en-US" sz="5000" spc="-32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elegraf"/>
              <a:sym typeface="Telegraf"/>
            </a:endParaRP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2575776" y="1154783"/>
            <a:ext cx="47625" cy="2932034"/>
            <a:chOff x="0" y="0"/>
            <a:chExt cx="12543" cy="7722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03060" y="9947276"/>
            <a:ext cx="521940" cy="3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82140" y="8460178"/>
            <a:ext cx="1923901" cy="941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9"/>
              </a:lnSpc>
              <a:spcBef>
                <a:spcPct val="0"/>
              </a:spcBef>
            </a:pPr>
            <a:r>
              <a:rPr lang="en-US" sz="2049" spc="-6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狀態三:</a:t>
            </a:r>
          </a:p>
          <a:p>
            <a:pPr algn="l">
              <a:lnSpc>
                <a:spcPts val="2459"/>
              </a:lnSpc>
              <a:spcBef>
                <a:spcPct val="0"/>
              </a:spcBef>
            </a:pPr>
            <a:r>
              <a:rPr lang="en-US" sz="2049" spc="-6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SD卡狀態:已插入</a:t>
            </a:r>
          </a:p>
          <a:p>
            <a:pPr algn="l">
              <a:lnSpc>
                <a:spcPts val="2459"/>
              </a:lnSpc>
              <a:spcBef>
                <a:spcPct val="0"/>
              </a:spcBef>
            </a:pPr>
            <a:r>
              <a:rPr lang="en-US" sz="2049" spc="-6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自動記錄:啟動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D5624FC-7602-E279-6293-5D7C43B0F9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0"/>
            <a:ext cx="18288000" cy="1219200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9422642" y="2761333"/>
            <a:ext cx="5718413" cy="6347979"/>
          </a:xfrm>
          <a:custGeom>
            <a:avLst/>
            <a:gdLst/>
            <a:ahLst/>
            <a:cxnLst/>
            <a:rect l="l" t="t" r="r" b="b"/>
            <a:pathLst>
              <a:path w="6147398" h="6788139">
                <a:moveTo>
                  <a:pt x="0" y="0"/>
                </a:moveTo>
                <a:lnTo>
                  <a:pt x="6147398" y="0"/>
                </a:lnTo>
                <a:lnTo>
                  <a:pt x="6147398" y="6788139"/>
                </a:lnTo>
                <a:lnTo>
                  <a:pt x="0" y="678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87797" y="352765"/>
            <a:ext cx="3349470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03060" y="9947276"/>
            <a:ext cx="445740" cy="3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8600" y="9518440"/>
            <a:ext cx="100584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此設計不僅重視功能模組整合，也考量散熱、空間配置與實驗安全性，符合長時間穩定運作的需求。</a:t>
            </a: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DAB4CF99-6529-073E-F4D8-C8F85B2894B3}"/>
              </a:ext>
            </a:extLst>
          </p:cNvPr>
          <p:cNvSpPr txBox="1"/>
          <p:nvPr/>
        </p:nvSpPr>
        <p:spPr>
          <a:xfrm>
            <a:off x="1133570" y="1460733"/>
            <a:ext cx="10982229" cy="85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zh-TW" altLang="en-US" sz="5400" dirty="0"/>
              <a:t>本系統 </a:t>
            </a:r>
            <a:r>
              <a:rPr lang="en-US" altLang="zh-TW" sz="5400" dirty="0"/>
              <a:t>3D </a:t>
            </a:r>
            <a:r>
              <a:rPr lang="zh-TW" altLang="en-US" sz="5400" dirty="0"/>
              <a:t>結構設計與配電盒配置圖</a:t>
            </a:r>
            <a:endParaRPr lang="en-US" sz="5000" spc="-32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elegraf"/>
              <a:sym typeface="Telegraf"/>
            </a:endParaRP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9DF38332-6935-DFFA-AA20-D9FA64D78E0F}"/>
              </a:ext>
            </a:extLst>
          </p:cNvPr>
          <p:cNvGrpSpPr/>
          <p:nvPr/>
        </p:nvGrpSpPr>
        <p:grpSpPr>
          <a:xfrm rot="-5400000">
            <a:off x="2575776" y="1049252"/>
            <a:ext cx="47625" cy="2932034"/>
            <a:chOff x="0" y="0"/>
            <a:chExt cx="12543" cy="772223"/>
          </a:xfrm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D9A311BB-1527-FC60-D44D-73D6EDCD1E3F}"/>
                </a:ext>
              </a:extLst>
            </p:cNvPr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CE854094-5B48-A897-2AB3-6D4B9A82EDDE}"/>
                </a:ext>
              </a:extLst>
            </p:cNvPr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4B415D9D-171A-D9CE-6E0A-0A8F06028B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03677B-E8D2-DE0F-61CD-147A17640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91" y="2856350"/>
            <a:ext cx="6867430" cy="7090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1974"/>
            <a:ext cx="18288000" cy="1140673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87797" y="352765"/>
            <a:ext cx="4025917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3571" y="1367917"/>
            <a:ext cx="9536440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325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實體成果展示圖</a:t>
            </a: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2575776" y="1008388"/>
            <a:ext cx="47625" cy="2932034"/>
            <a:chOff x="0" y="0"/>
            <a:chExt cx="12543" cy="7722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003060" y="9947276"/>
            <a:ext cx="369540" cy="3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14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697A27E-0A69-BFCE-CC39-1F4A5A301A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525"/>
          <a:stretch>
            <a:fillRect/>
          </a:stretch>
        </p:blipFill>
        <p:spPr>
          <a:xfrm>
            <a:off x="6000228" y="3223932"/>
            <a:ext cx="4970295" cy="4205568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A8EBBF23-D7B8-634D-0B54-05D26274B4A2}"/>
              </a:ext>
            </a:extLst>
          </p:cNvPr>
          <p:cNvGrpSpPr/>
          <p:nvPr/>
        </p:nvGrpSpPr>
        <p:grpSpPr>
          <a:xfrm>
            <a:off x="1133571" y="3223932"/>
            <a:ext cx="4428574" cy="6723344"/>
            <a:chOff x="1133571" y="3223932"/>
            <a:chExt cx="4428574" cy="6723344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8BFBFDB0-8308-78D2-5195-DC9E6EBC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3571" y="3223932"/>
              <a:ext cx="4428574" cy="5903433"/>
            </a:xfrm>
            <a:prstGeom prst="rect">
              <a:avLst/>
            </a:prstGeom>
          </p:spPr>
        </p:pic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9C36D10F-AA63-67C0-5879-C5A46A47E236}"/>
                </a:ext>
              </a:extLst>
            </p:cNvPr>
            <p:cNvSpPr txBox="1"/>
            <p:nvPr/>
          </p:nvSpPr>
          <p:spPr>
            <a:xfrm>
              <a:off x="2133600" y="9472787"/>
              <a:ext cx="2971800" cy="474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45"/>
                </a:lnSpc>
              </a:pPr>
              <a:r>
                <a:rPr lang="en-US" sz="3390" b="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溫溼度感測器</a:t>
              </a:r>
              <a:endParaRPr lang="en-US" sz="339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D1A24009-B4AB-0013-E619-6C2864D666AB}"/>
                </a:ext>
              </a:extLst>
            </p:cNvPr>
            <p:cNvCxnSpPr>
              <a:cxnSpLocks/>
            </p:cNvCxnSpPr>
            <p:nvPr/>
          </p:nvCxnSpPr>
          <p:spPr>
            <a:xfrm>
              <a:off x="2680110" y="5326716"/>
              <a:ext cx="520290" cy="40077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6BF355AF-5055-5870-89AE-E171B2563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755" y="8365365"/>
              <a:ext cx="218745" cy="9691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52D08E7-E28E-433E-2E56-7420D3D79122}"/>
                </a:ext>
              </a:extLst>
            </p:cNvPr>
            <p:cNvSpPr/>
            <p:nvPr/>
          </p:nvSpPr>
          <p:spPr>
            <a:xfrm>
              <a:off x="2362200" y="4960284"/>
              <a:ext cx="685800" cy="3664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3D6C85A-9DA6-5B31-7B1D-C7DE7023C8C2}"/>
                </a:ext>
              </a:extLst>
            </p:cNvPr>
            <p:cNvSpPr/>
            <p:nvPr/>
          </p:nvSpPr>
          <p:spPr>
            <a:xfrm>
              <a:off x="3360192" y="7998933"/>
              <a:ext cx="520290" cy="3664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9B88C05-B066-753A-BA4F-E89AC5E39380}"/>
              </a:ext>
            </a:extLst>
          </p:cNvPr>
          <p:cNvGrpSpPr/>
          <p:nvPr/>
        </p:nvGrpSpPr>
        <p:grpSpPr>
          <a:xfrm>
            <a:off x="11811001" y="3223932"/>
            <a:ext cx="4451280" cy="6852503"/>
            <a:chOff x="11811001" y="3223932"/>
            <a:chExt cx="4451280" cy="6852503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481C525-0318-4642-729F-63A08EF48585}"/>
                </a:ext>
              </a:extLst>
            </p:cNvPr>
            <p:cNvGrpSpPr/>
            <p:nvPr/>
          </p:nvGrpSpPr>
          <p:grpSpPr>
            <a:xfrm>
              <a:off x="11811001" y="3223932"/>
              <a:ext cx="4428574" cy="5903433"/>
              <a:chOff x="11811001" y="3223932"/>
              <a:chExt cx="4428574" cy="5903433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1C637E4C-9B71-DA19-026D-725B366EA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11001" y="3223932"/>
                <a:ext cx="4428574" cy="5903433"/>
              </a:xfrm>
              <a:prstGeom prst="rect">
                <a:avLst/>
              </a:prstGeom>
            </p:spPr>
          </p:pic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EA01C19-00D3-2FA2-1F3C-45460CA61D3E}"/>
                  </a:ext>
                </a:extLst>
              </p:cNvPr>
              <p:cNvSpPr/>
              <p:nvPr/>
            </p:nvSpPr>
            <p:spPr>
              <a:xfrm>
                <a:off x="13182600" y="6972300"/>
                <a:ext cx="990600" cy="102663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C05714A-9F1C-4D53-2288-B18E9FAB6790}"/>
                  </a:ext>
                </a:extLst>
              </p:cNvPr>
              <p:cNvSpPr/>
              <p:nvPr/>
            </p:nvSpPr>
            <p:spPr>
              <a:xfrm>
                <a:off x="14173200" y="6972300"/>
                <a:ext cx="533400" cy="102663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17E7905-C88D-06FE-E669-3FFEE8D66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68222" y="7998933"/>
              <a:ext cx="237710" cy="14738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21D2FC20-25DC-B404-10F3-5A15FE365E20}"/>
                </a:ext>
              </a:extLst>
            </p:cNvPr>
            <p:cNvCxnSpPr>
              <a:cxnSpLocks/>
            </p:cNvCxnSpPr>
            <p:nvPr/>
          </p:nvCxnSpPr>
          <p:spPr>
            <a:xfrm>
              <a:off x="14558755" y="7969598"/>
              <a:ext cx="712411" cy="15031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TextBox 24">
              <a:extLst>
                <a:ext uri="{FF2B5EF4-FFF2-40B4-BE49-F238E27FC236}">
                  <a16:creationId xmlns:a16="http://schemas.microsoft.com/office/drawing/2014/main" id="{B42B36EA-89FA-C2AC-B8F7-C8D4AE3145AB}"/>
                </a:ext>
              </a:extLst>
            </p:cNvPr>
            <p:cNvSpPr txBox="1"/>
            <p:nvPr/>
          </p:nvSpPr>
          <p:spPr>
            <a:xfrm>
              <a:off x="12419569" y="9601946"/>
              <a:ext cx="1982231" cy="474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45"/>
                </a:lnSpc>
              </a:pPr>
              <a:r>
                <a:rPr lang="zh-TW" altLang="en-US" sz="339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加濕器</a:t>
              </a:r>
              <a:endParaRPr lang="en-US" sz="339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816670F4-19B0-B28E-87E9-DA35864A3DCF}"/>
                </a:ext>
              </a:extLst>
            </p:cNvPr>
            <p:cNvSpPr txBox="1"/>
            <p:nvPr/>
          </p:nvSpPr>
          <p:spPr>
            <a:xfrm>
              <a:off x="14280050" y="9589992"/>
              <a:ext cx="1982231" cy="474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45"/>
                </a:lnSpc>
              </a:pPr>
              <a:r>
                <a:rPr lang="zh-TW" altLang="en-US" sz="339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加熱器</a:t>
              </a:r>
              <a:endParaRPr lang="en-US" sz="339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A8830C68-B5BB-7092-A404-B3FD488F32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2686"/>
            <a:ext cx="18288000" cy="1131385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3187316" y="2721620"/>
            <a:ext cx="11913369" cy="7222480"/>
          </a:xfrm>
          <a:custGeom>
            <a:avLst/>
            <a:gdLst/>
            <a:ahLst/>
            <a:cxnLst/>
            <a:rect l="l" t="t" r="r" b="b"/>
            <a:pathLst>
              <a:path w="11913369" h="7222480">
                <a:moveTo>
                  <a:pt x="0" y="0"/>
                </a:moveTo>
                <a:lnTo>
                  <a:pt x="11913368" y="0"/>
                </a:lnTo>
                <a:lnTo>
                  <a:pt x="11913368" y="7222480"/>
                </a:lnTo>
                <a:lnTo>
                  <a:pt x="0" y="7222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87797" y="352765"/>
            <a:ext cx="3878165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3571" y="1502158"/>
            <a:ext cx="9536440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325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實驗成果分析 : 控制環境提升存活率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2575776" y="1103181"/>
            <a:ext cx="47625" cy="2932034"/>
            <a:chOff x="0" y="0"/>
            <a:chExt cx="12543" cy="7722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003060" y="9947276"/>
            <a:ext cx="445740" cy="3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15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3421077-415C-A748-578F-04986811D2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2686"/>
            <a:ext cx="18288000" cy="1131385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003921" y="-868260"/>
            <a:ext cx="47625" cy="8010429"/>
            <a:chOff x="0" y="0"/>
            <a:chExt cx="12543" cy="21097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2109743"/>
            </a:xfrm>
            <a:custGeom>
              <a:avLst/>
              <a:gdLst/>
              <a:ahLst/>
              <a:cxnLst/>
              <a:rect l="l" t="t" r="r" b="b"/>
              <a:pathLst>
                <a:path w="12543" h="210974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2103471"/>
                  </a:lnTo>
                  <a:cubicBezTo>
                    <a:pt x="12543" y="2105134"/>
                    <a:pt x="11882" y="2106730"/>
                    <a:pt x="10706" y="2107906"/>
                  </a:cubicBezTo>
                  <a:cubicBezTo>
                    <a:pt x="9530" y="2109082"/>
                    <a:pt x="7935" y="2109743"/>
                    <a:pt x="6272" y="2109743"/>
                  </a:cubicBezTo>
                  <a:lnTo>
                    <a:pt x="6272" y="2109743"/>
                  </a:lnTo>
                  <a:cubicBezTo>
                    <a:pt x="4608" y="2109743"/>
                    <a:pt x="3013" y="2109082"/>
                    <a:pt x="1837" y="2107906"/>
                  </a:cubicBezTo>
                  <a:cubicBezTo>
                    <a:pt x="661" y="2106730"/>
                    <a:pt x="0" y="2105134"/>
                    <a:pt x="0" y="210347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2147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5003921" y="-2528961"/>
            <a:ext cx="47625" cy="8010429"/>
            <a:chOff x="0" y="0"/>
            <a:chExt cx="12543" cy="21097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2109743"/>
            </a:xfrm>
            <a:custGeom>
              <a:avLst/>
              <a:gdLst/>
              <a:ahLst/>
              <a:cxnLst/>
              <a:rect l="l" t="t" r="r" b="b"/>
              <a:pathLst>
                <a:path w="12543" h="210974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2103471"/>
                  </a:lnTo>
                  <a:cubicBezTo>
                    <a:pt x="12543" y="2105134"/>
                    <a:pt x="11882" y="2106730"/>
                    <a:pt x="10706" y="2107906"/>
                  </a:cubicBezTo>
                  <a:cubicBezTo>
                    <a:pt x="9530" y="2109082"/>
                    <a:pt x="7935" y="2109743"/>
                    <a:pt x="6272" y="2109743"/>
                  </a:cubicBezTo>
                  <a:lnTo>
                    <a:pt x="6272" y="2109743"/>
                  </a:lnTo>
                  <a:cubicBezTo>
                    <a:pt x="4608" y="2109743"/>
                    <a:pt x="3013" y="2109082"/>
                    <a:pt x="1837" y="2107906"/>
                  </a:cubicBezTo>
                  <a:cubicBezTo>
                    <a:pt x="661" y="2106730"/>
                    <a:pt x="0" y="2105134"/>
                    <a:pt x="0" y="210347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543" cy="2147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94915" y="3136954"/>
            <a:ext cx="5635199" cy="5246370"/>
            <a:chOff x="0" y="0"/>
            <a:chExt cx="6350000" cy="5911850"/>
          </a:xfrm>
        </p:grpSpPr>
        <p:sp>
          <p:nvSpPr>
            <p:cNvPr id="14" name="Freeform 1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l="-19755" r="-197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20644" y="1751635"/>
            <a:ext cx="782335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7"/>
              </a:lnSpc>
            </a:pPr>
            <a:r>
              <a:rPr lang="en-US" sz="8227" b="1" spc="-559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 Medium"/>
                <a:sym typeface="Telegraf Medium"/>
              </a:rPr>
              <a:t>結論與未來展望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7797" y="352765"/>
            <a:ext cx="3844525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87797" y="3572723"/>
            <a:ext cx="6517967" cy="2342449"/>
            <a:chOff x="0" y="-9525"/>
            <a:chExt cx="8690622" cy="312326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75637"/>
              <a:ext cx="8690622" cy="2438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797" lvl="1" indent="-215899" algn="l">
                <a:lnSpc>
                  <a:spcPts val="2399"/>
                </a:lnSpc>
                <a:buFont typeface="Arial"/>
                <a:buChar char="•"/>
              </a:pPr>
              <a:r>
                <a:rPr lang="en-US" sz="1999" spc="-59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成功設計一套可自動控制溫濕度並記錄資料的飼養系統</a:t>
              </a: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399"/>
                </a:lnSpc>
              </a:pP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431797" lvl="1" indent="-215899" algn="l">
                <a:lnSpc>
                  <a:spcPts val="2399"/>
                </a:lnSpc>
                <a:buFont typeface="Arial"/>
                <a:buChar char="•"/>
              </a:pPr>
              <a:r>
                <a:rPr lang="en-US" sz="1999" spc="-59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系統具備多頁操作介面、SD卡儲存、即時顯示功能</a:t>
              </a: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399"/>
                </a:lnSpc>
              </a:pP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431797" lvl="1" indent="-215899" algn="l">
                <a:lnSpc>
                  <a:spcPts val="2399"/>
                </a:lnSpc>
                <a:buFont typeface="Arial"/>
                <a:buChar char="•"/>
              </a:pPr>
              <a:r>
                <a:rPr lang="en-US" sz="1999" spc="-59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實驗結果證明可提升台灣鋏蠓存活率約</a:t>
              </a:r>
              <a:r>
                <a:rPr lang="en-US" sz="1999" spc="-59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12.5%</a:t>
              </a:r>
            </a:p>
            <a:p>
              <a:pPr algn="l">
                <a:lnSpc>
                  <a:spcPts val="2399"/>
                </a:lnSpc>
              </a:pP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9828" y="-9525"/>
              <a:ext cx="4783273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9"/>
                </a:lnSpc>
              </a:pPr>
              <a:r>
                <a:rPr lang="en-US" sz="2199" b="1" i="1" spc="-65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 Bold Italics"/>
                  <a:sym typeface="Helvetica World Bold Italics"/>
                </a:rPr>
                <a:t>🔹 結論：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8935060" y="6204462"/>
            <a:ext cx="636303" cy="636303"/>
          </a:xfrm>
          <a:custGeom>
            <a:avLst/>
            <a:gdLst/>
            <a:ahLst/>
            <a:cxnLst/>
            <a:rect l="l" t="t" r="r" b="b"/>
            <a:pathLst>
              <a:path w="636303" h="636303">
                <a:moveTo>
                  <a:pt x="0" y="0"/>
                </a:moveTo>
                <a:lnTo>
                  <a:pt x="636303" y="0"/>
                </a:lnTo>
                <a:lnTo>
                  <a:pt x="636303" y="636303"/>
                </a:lnTo>
                <a:lnTo>
                  <a:pt x="0" y="6363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454951" y="6515470"/>
            <a:ext cx="6517967" cy="3265779"/>
            <a:chOff x="0" y="-9525"/>
            <a:chExt cx="8690622" cy="435437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675637"/>
              <a:ext cx="8690622" cy="3669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797" lvl="1" indent="-215899" algn="l">
                <a:lnSpc>
                  <a:spcPts val="2399"/>
                </a:lnSpc>
                <a:buFont typeface="Arial"/>
                <a:buChar char="•"/>
              </a:pPr>
              <a:r>
                <a:rPr lang="en-US" sz="1999" spc="-59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可擴充更多環境感測器（如</a:t>
              </a:r>
              <a:r>
                <a:rPr lang="en-US" sz="1999" spc="-59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 CO₂、</a:t>
              </a:r>
              <a:r>
                <a:rPr lang="en-US" sz="1999" spc="-59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VOC）提升控制精度</a:t>
              </a: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399"/>
                </a:lnSpc>
              </a:pP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431797" lvl="1" indent="-215899" algn="l">
                <a:lnSpc>
                  <a:spcPts val="2399"/>
                </a:lnSpc>
                <a:buFont typeface="Arial"/>
                <a:buChar char="•"/>
              </a:pPr>
              <a:r>
                <a:rPr lang="en-US" sz="1999" spc="-59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將控制參數設定自動化（使用AI預測控制更精準</a:t>
              </a:r>
              <a:r>
                <a:rPr lang="en-US" sz="1999" spc="-59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）</a:t>
              </a:r>
            </a:p>
            <a:p>
              <a:pPr algn="l">
                <a:lnSpc>
                  <a:spcPts val="2399"/>
                </a:lnSpc>
              </a:pP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431797" lvl="1" indent="-215899" algn="l">
                <a:lnSpc>
                  <a:spcPts val="2399"/>
                </a:lnSpc>
                <a:buFont typeface="Arial"/>
                <a:buChar char="•"/>
              </a:pPr>
              <a:r>
                <a:rPr lang="en-US" sz="1999" spc="-59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將資料連接雲端平台，達到遠端監控與通知</a:t>
              </a: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399"/>
                </a:lnSpc>
              </a:pP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marL="431797" lvl="1" indent="-215899" algn="l">
                <a:lnSpc>
                  <a:spcPts val="2399"/>
                </a:lnSpc>
                <a:buFont typeface="Arial"/>
                <a:buChar char="•"/>
              </a:pPr>
              <a:r>
                <a:rPr lang="en-US" sz="1999" spc="-59" dirty="0" err="1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rPr>
                <a:t>擴大應用至其他昆蟲或小型動物自動化飼養</a:t>
              </a: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399"/>
                </a:lnSpc>
              </a:pP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  <a:p>
              <a:pPr algn="l">
                <a:lnSpc>
                  <a:spcPts val="2399"/>
                </a:lnSpc>
              </a:pPr>
              <a:endParaRPr lang="en-US" sz="1999" spc="-59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9828" y="-9525"/>
              <a:ext cx="4783273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9"/>
                </a:lnSpc>
              </a:pPr>
              <a:r>
                <a:rPr lang="en-US" sz="2199" b="1" i="1" spc="-65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 Bold Italics"/>
                  <a:sym typeface="Helvetica World Bold Italics"/>
                </a:rPr>
                <a:t>🔹 未來展望：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003059" y="9947276"/>
            <a:ext cx="568303" cy="3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16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6D87029-F67A-30F0-3CE3-E3778F18E9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6674"/>
            <a:ext cx="18288000" cy="1095374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575776" y="1005457"/>
            <a:ext cx="47625" cy="2932034"/>
            <a:chOff x="0" y="0"/>
            <a:chExt cx="12543" cy="772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47034"/>
              </p:ext>
            </p:extLst>
          </p:nvPr>
        </p:nvGraphicFramePr>
        <p:xfrm>
          <a:off x="3146115" y="2852120"/>
          <a:ext cx="12312030" cy="6467887"/>
        </p:xfrm>
        <a:graphic>
          <a:graphicData uri="http://schemas.openxmlformats.org/drawingml/2006/table">
            <a:tbl>
              <a:tblPr/>
              <a:tblGrid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84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nva Sans Bold"/>
                          <a:sym typeface="Canva Sans Bold"/>
                        </a:rPr>
                        <a:t>陳佑誠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nva Sans Bold"/>
                          <a:sym typeface="Canva Sans Bold"/>
                        </a:rPr>
                        <a:t>陳秉陽</a:t>
                      </a:r>
                      <a:endParaRPr lang="en-US" sz="2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8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撰寫報告草稿、測試項目設計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系統功能驗證與確認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8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感測器接線輔助、配線整理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主導接線設計與繼電器模組實裝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8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程式框架設計、頁面邏輯撰寫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觸控螢幕整合、資料記錄與閾值控制邏輯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984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系統操作邏輯繪製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審閱與優化流程圖內容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984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主程式撰寫、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SD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卡儲存、畫面切換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加濕</a:t>
                      </a: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加熱控制、感測數據處理邏輯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88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數據整理與圖表匯出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實驗操作與環境控制</a:t>
                      </a:r>
                      <a:endParaRPr 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387797" y="352765"/>
            <a:ext cx="3844525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03060" y="9947276"/>
            <a:ext cx="598140" cy="3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17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3571" y="1404434"/>
            <a:ext cx="9536440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325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分工表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A735B33-7594-9AFD-D52E-69E1CF4477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87797" y="352765"/>
            <a:ext cx="3349470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323768"/>
            <a:ext cx="2933700" cy="1312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大綱</a:t>
            </a:r>
            <a:endParaRPr lang="en-US" sz="8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3571" y="3911737"/>
            <a:ext cx="6442645" cy="444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台灣鋏蠓介紹與研究動機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ctr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傳統與自動化養殖系統比較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系統架構與模組介紹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軟體流程與程式設計邏輯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控制與資料儲存流程圖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77104" y="3911737"/>
            <a:ext cx="5444275" cy="444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系統操作介面展示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後台監控與運作紀錄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外殼設計與實體展示圖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實驗結果分析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結論與未來展望</a:t>
            </a: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BF8EE4C-A87B-BF25-F4C6-A099D827F8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5066"/>
            <a:ext cx="18288000" cy="1083765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3949917" y="4218030"/>
            <a:ext cx="47625" cy="5755860"/>
            <a:chOff x="0" y="0"/>
            <a:chExt cx="12543" cy="15159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515947"/>
            </a:xfrm>
            <a:custGeom>
              <a:avLst/>
              <a:gdLst/>
              <a:ahLst/>
              <a:cxnLst/>
              <a:rect l="l" t="t" r="r" b="b"/>
              <a:pathLst>
                <a:path w="12543" h="1515947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1509675"/>
                  </a:lnTo>
                  <a:cubicBezTo>
                    <a:pt x="12543" y="1511338"/>
                    <a:pt x="11882" y="1512934"/>
                    <a:pt x="10706" y="1514110"/>
                  </a:cubicBezTo>
                  <a:cubicBezTo>
                    <a:pt x="9530" y="1515286"/>
                    <a:pt x="7935" y="1515947"/>
                    <a:pt x="6272" y="1515947"/>
                  </a:cubicBezTo>
                  <a:lnTo>
                    <a:pt x="6272" y="1515947"/>
                  </a:lnTo>
                  <a:cubicBezTo>
                    <a:pt x="4608" y="1515947"/>
                    <a:pt x="3013" y="1515286"/>
                    <a:pt x="1837" y="1514110"/>
                  </a:cubicBezTo>
                  <a:cubicBezTo>
                    <a:pt x="661" y="1512934"/>
                    <a:pt x="0" y="1511338"/>
                    <a:pt x="0" y="1509675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1554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 flipV="1">
            <a:off x="11689300" y="2135263"/>
            <a:ext cx="222105" cy="172434"/>
          </a:xfrm>
          <a:custGeom>
            <a:avLst/>
            <a:gdLst/>
            <a:ahLst/>
            <a:cxnLst/>
            <a:rect l="l" t="t" r="r" b="b"/>
            <a:pathLst>
              <a:path w="222105" h="172434">
                <a:moveTo>
                  <a:pt x="0" y="172434"/>
                </a:moveTo>
                <a:lnTo>
                  <a:pt x="222105" y="172434"/>
                </a:lnTo>
                <a:lnTo>
                  <a:pt x="222105" y="0"/>
                </a:lnTo>
                <a:lnTo>
                  <a:pt x="0" y="0"/>
                </a:lnTo>
                <a:lnTo>
                  <a:pt x="0" y="17243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689300" y="5576907"/>
            <a:ext cx="6133002" cy="3612919"/>
            <a:chOff x="0" y="0"/>
            <a:chExt cx="1468629" cy="8651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8629" cy="865162"/>
            </a:xfrm>
            <a:custGeom>
              <a:avLst/>
              <a:gdLst/>
              <a:ahLst/>
              <a:cxnLst/>
              <a:rect l="l" t="t" r="r" b="b"/>
              <a:pathLst>
                <a:path w="1468629" h="865162">
                  <a:moveTo>
                    <a:pt x="37870" y="0"/>
                  </a:moveTo>
                  <a:lnTo>
                    <a:pt x="1430759" y="0"/>
                  </a:lnTo>
                  <a:cubicBezTo>
                    <a:pt x="1451674" y="0"/>
                    <a:pt x="1468629" y="16955"/>
                    <a:pt x="1468629" y="37870"/>
                  </a:cubicBezTo>
                  <a:lnTo>
                    <a:pt x="1468629" y="827292"/>
                  </a:lnTo>
                  <a:cubicBezTo>
                    <a:pt x="1468629" y="848207"/>
                    <a:pt x="1451674" y="865162"/>
                    <a:pt x="1430759" y="865162"/>
                  </a:cubicBezTo>
                  <a:lnTo>
                    <a:pt x="37870" y="865162"/>
                  </a:lnTo>
                  <a:cubicBezTo>
                    <a:pt x="27826" y="865162"/>
                    <a:pt x="18194" y="861172"/>
                    <a:pt x="11092" y="854070"/>
                  </a:cubicBezTo>
                  <a:cubicBezTo>
                    <a:pt x="3990" y="846968"/>
                    <a:pt x="0" y="837335"/>
                    <a:pt x="0" y="827292"/>
                  </a:cubicBezTo>
                  <a:lnTo>
                    <a:pt x="0" y="37870"/>
                  </a:lnTo>
                  <a:cubicBezTo>
                    <a:pt x="0" y="16955"/>
                    <a:pt x="16955" y="0"/>
                    <a:pt x="3787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68629" cy="903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專題組長:  四子三甲 3B113022 陳秉陽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專題組員:  四子三甲 3B113213  陳佑誠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313370" y="2135263"/>
            <a:ext cx="636303" cy="636303"/>
          </a:xfrm>
          <a:custGeom>
            <a:avLst/>
            <a:gdLst/>
            <a:ahLst/>
            <a:cxnLst/>
            <a:rect l="l" t="t" r="r" b="b"/>
            <a:pathLst>
              <a:path w="636303" h="636303">
                <a:moveTo>
                  <a:pt x="0" y="0"/>
                </a:moveTo>
                <a:lnTo>
                  <a:pt x="636303" y="0"/>
                </a:lnTo>
                <a:lnTo>
                  <a:pt x="636303" y="636303"/>
                </a:lnTo>
                <a:lnTo>
                  <a:pt x="0" y="636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2135263"/>
            <a:ext cx="5734162" cy="3441644"/>
            <a:chOff x="0" y="0"/>
            <a:chExt cx="6350000" cy="38112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8"/>
              <a:stretch>
                <a:fillRect t="-5502" b="-550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91286" y="4526845"/>
            <a:ext cx="3358387" cy="4731455"/>
            <a:chOff x="0" y="0"/>
            <a:chExt cx="450723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9"/>
              <a:stretch>
                <a:fillRect l="-56467" r="-56467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3882817" y="6356558"/>
            <a:ext cx="47625" cy="5755860"/>
            <a:chOff x="0" y="0"/>
            <a:chExt cx="12543" cy="15159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43" cy="1515947"/>
            </a:xfrm>
            <a:custGeom>
              <a:avLst/>
              <a:gdLst/>
              <a:ahLst/>
              <a:cxnLst/>
              <a:rect l="l" t="t" r="r" b="b"/>
              <a:pathLst>
                <a:path w="12543" h="1515947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1509675"/>
                  </a:lnTo>
                  <a:cubicBezTo>
                    <a:pt x="12543" y="1511338"/>
                    <a:pt x="11882" y="1512934"/>
                    <a:pt x="10706" y="1514110"/>
                  </a:cubicBezTo>
                  <a:cubicBezTo>
                    <a:pt x="9530" y="1515286"/>
                    <a:pt x="7935" y="1515947"/>
                    <a:pt x="6272" y="1515947"/>
                  </a:cubicBezTo>
                  <a:lnTo>
                    <a:pt x="6272" y="1515947"/>
                  </a:lnTo>
                  <a:cubicBezTo>
                    <a:pt x="4608" y="1515947"/>
                    <a:pt x="3013" y="1515286"/>
                    <a:pt x="1837" y="1514110"/>
                  </a:cubicBezTo>
                  <a:cubicBezTo>
                    <a:pt x="661" y="1512934"/>
                    <a:pt x="0" y="1511338"/>
                    <a:pt x="0" y="1509675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543" cy="1554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1689300" y="4440628"/>
            <a:ext cx="222105" cy="172434"/>
          </a:xfrm>
          <a:custGeom>
            <a:avLst/>
            <a:gdLst/>
            <a:ahLst/>
            <a:cxnLst/>
            <a:rect l="l" t="t" r="r" b="b"/>
            <a:pathLst>
              <a:path w="222105" h="172434">
                <a:moveTo>
                  <a:pt x="0" y="0"/>
                </a:moveTo>
                <a:lnTo>
                  <a:pt x="222105" y="0"/>
                </a:lnTo>
                <a:lnTo>
                  <a:pt x="222105" y="172434"/>
                </a:lnTo>
                <a:lnTo>
                  <a:pt x="0" y="17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 flipH="1" flipV="1">
            <a:off x="17037195" y="2135263"/>
            <a:ext cx="222105" cy="172434"/>
          </a:xfrm>
          <a:custGeom>
            <a:avLst/>
            <a:gdLst/>
            <a:ahLst/>
            <a:cxnLst/>
            <a:rect l="l" t="t" r="r" b="b"/>
            <a:pathLst>
              <a:path w="222105" h="172434">
                <a:moveTo>
                  <a:pt x="222105" y="172434"/>
                </a:moveTo>
                <a:lnTo>
                  <a:pt x="0" y="172434"/>
                </a:lnTo>
                <a:lnTo>
                  <a:pt x="0" y="0"/>
                </a:lnTo>
                <a:lnTo>
                  <a:pt x="222105" y="0"/>
                </a:lnTo>
                <a:lnTo>
                  <a:pt x="222105" y="17243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 flipH="1">
            <a:off x="17037195" y="4440628"/>
            <a:ext cx="222105" cy="172434"/>
          </a:xfrm>
          <a:custGeom>
            <a:avLst/>
            <a:gdLst/>
            <a:ahLst/>
            <a:cxnLst/>
            <a:rect l="l" t="t" r="r" b="b"/>
            <a:pathLst>
              <a:path w="222105" h="172434">
                <a:moveTo>
                  <a:pt x="222105" y="0"/>
                </a:moveTo>
                <a:lnTo>
                  <a:pt x="0" y="0"/>
                </a:lnTo>
                <a:lnTo>
                  <a:pt x="0" y="172434"/>
                </a:lnTo>
                <a:lnTo>
                  <a:pt x="222105" y="172434"/>
                </a:lnTo>
                <a:lnTo>
                  <a:pt x="2221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7578103"/>
            <a:ext cx="6562586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5"/>
              </a:lnSpc>
            </a:pPr>
            <a:r>
              <a:rPr lang="en-US" sz="10615" b="1" spc="-72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 Medium"/>
                <a:sym typeface="Telegraf Medium"/>
              </a:rPr>
              <a:t>Thank You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7797" y="352765"/>
            <a:ext cx="3504422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67031" y="2794371"/>
            <a:ext cx="4665041" cy="69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-273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感謝聆聽，敬請指教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7F48D790-D19A-752D-727C-4204E519945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141"/>
            <a:ext cx="18288000" cy="1050841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680647" y="953262"/>
            <a:ext cx="47625" cy="2932034"/>
            <a:chOff x="0" y="0"/>
            <a:chExt cx="12543" cy="772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919342"/>
            <a:ext cx="9513713" cy="3398114"/>
            <a:chOff x="0" y="0"/>
            <a:chExt cx="2188557" cy="7817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88557" cy="781710"/>
            </a:xfrm>
            <a:custGeom>
              <a:avLst/>
              <a:gdLst/>
              <a:ahLst/>
              <a:cxnLst/>
              <a:rect l="l" t="t" r="r" b="b"/>
              <a:pathLst>
                <a:path w="2188557" h="781710">
                  <a:moveTo>
                    <a:pt x="24413" y="0"/>
                  </a:moveTo>
                  <a:lnTo>
                    <a:pt x="2164144" y="0"/>
                  </a:lnTo>
                  <a:cubicBezTo>
                    <a:pt x="2170618" y="0"/>
                    <a:pt x="2176828" y="2572"/>
                    <a:pt x="2181406" y="7150"/>
                  </a:cubicBezTo>
                  <a:cubicBezTo>
                    <a:pt x="2185985" y="11729"/>
                    <a:pt x="2188557" y="17938"/>
                    <a:pt x="2188557" y="24413"/>
                  </a:cubicBezTo>
                  <a:lnTo>
                    <a:pt x="2188557" y="757297"/>
                  </a:lnTo>
                  <a:cubicBezTo>
                    <a:pt x="2188557" y="770780"/>
                    <a:pt x="2177627" y="781710"/>
                    <a:pt x="2164144" y="781710"/>
                  </a:cubicBezTo>
                  <a:lnTo>
                    <a:pt x="24413" y="781710"/>
                  </a:lnTo>
                  <a:cubicBezTo>
                    <a:pt x="10930" y="781710"/>
                    <a:pt x="0" y="770780"/>
                    <a:pt x="0" y="757297"/>
                  </a:cubicBezTo>
                  <a:lnTo>
                    <a:pt x="0" y="24413"/>
                  </a:lnTo>
                  <a:cubicBezTo>
                    <a:pt x="0" y="10930"/>
                    <a:pt x="10930" y="0"/>
                    <a:pt x="244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88557" cy="81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616600"/>
            <a:ext cx="9513713" cy="2394779"/>
            <a:chOff x="0" y="0"/>
            <a:chExt cx="2188557" cy="5509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8557" cy="550901"/>
            </a:xfrm>
            <a:custGeom>
              <a:avLst/>
              <a:gdLst/>
              <a:ahLst/>
              <a:cxnLst/>
              <a:rect l="l" t="t" r="r" b="b"/>
              <a:pathLst>
                <a:path w="2188557" h="550901">
                  <a:moveTo>
                    <a:pt x="24413" y="0"/>
                  </a:moveTo>
                  <a:lnTo>
                    <a:pt x="2164144" y="0"/>
                  </a:lnTo>
                  <a:cubicBezTo>
                    <a:pt x="2170618" y="0"/>
                    <a:pt x="2176828" y="2572"/>
                    <a:pt x="2181406" y="7150"/>
                  </a:cubicBezTo>
                  <a:cubicBezTo>
                    <a:pt x="2185985" y="11729"/>
                    <a:pt x="2188557" y="17938"/>
                    <a:pt x="2188557" y="24413"/>
                  </a:cubicBezTo>
                  <a:lnTo>
                    <a:pt x="2188557" y="526488"/>
                  </a:lnTo>
                  <a:cubicBezTo>
                    <a:pt x="2188557" y="539971"/>
                    <a:pt x="2177627" y="550901"/>
                    <a:pt x="2164144" y="550901"/>
                  </a:cubicBezTo>
                  <a:lnTo>
                    <a:pt x="24413" y="550901"/>
                  </a:lnTo>
                  <a:cubicBezTo>
                    <a:pt x="10930" y="550901"/>
                    <a:pt x="0" y="539971"/>
                    <a:pt x="0" y="526488"/>
                  </a:cubicBezTo>
                  <a:lnTo>
                    <a:pt x="0" y="24413"/>
                  </a:lnTo>
                  <a:cubicBezTo>
                    <a:pt x="0" y="10930"/>
                    <a:pt x="10930" y="0"/>
                    <a:pt x="244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88557" cy="58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11997" y="7232212"/>
            <a:ext cx="6414516" cy="1708594"/>
            <a:chOff x="0" y="0"/>
            <a:chExt cx="1581261" cy="4211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81261" cy="421190"/>
            </a:xfrm>
            <a:custGeom>
              <a:avLst/>
              <a:gdLst/>
              <a:ahLst/>
              <a:cxnLst/>
              <a:rect l="l" t="t" r="r" b="b"/>
              <a:pathLst>
                <a:path w="1581261" h="421190">
                  <a:moveTo>
                    <a:pt x="36208" y="0"/>
                  </a:moveTo>
                  <a:lnTo>
                    <a:pt x="1545052" y="0"/>
                  </a:lnTo>
                  <a:cubicBezTo>
                    <a:pt x="1554655" y="0"/>
                    <a:pt x="1563865" y="3815"/>
                    <a:pt x="1570656" y="10605"/>
                  </a:cubicBezTo>
                  <a:cubicBezTo>
                    <a:pt x="1577446" y="17395"/>
                    <a:pt x="1581261" y="26605"/>
                    <a:pt x="1581261" y="36208"/>
                  </a:cubicBezTo>
                  <a:lnTo>
                    <a:pt x="1581261" y="384982"/>
                  </a:lnTo>
                  <a:cubicBezTo>
                    <a:pt x="1581261" y="394585"/>
                    <a:pt x="1577446" y="403795"/>
                    <a:pt x="1570656" y="410585"/>
                  </a:cubicBezTo>
                  <a:cubicBezTo>
                    <a:pt x="1563865" y="417376"/>
                    <a:pt x="1554655" y="421190"/>
                    <a:pt x="1545052" y="421190"/>
                  </a:cubicBezTo>
                  <a:lnTo>
                    <a:pt x="36208" y="421190"/>
                  </a:lnTo>
                  <a:cubicBezTo>
                    <a:pt x="26605" y="421190"/>
                    <a:pt x="17395" y="417376"/>
                    <a:pt x="10605" y="410585"/>
                  </a:cubicBezTo>
                  <a:cubicBezTo>
                    <a:pt x="3815" y="403795"/>
                    <a:pt x="0" y="394585"/>
                    <a:pt x="0" y="384982"/>
                  </a:cubicBezTo>
                  <a:lnTo>
                    <a:pt x="0" y="36208"/>
                  </a:lnTo>
                  <a:cubicBezTo>
                    <a:pt x="0" y="26605"/>
                    <a:pt x="3815" y="17395"/>
                    <a:pt x="10605" y="10605"/>
                  </a:cubicBezTo>
                  <a:cubicBezTo>
                    <a:pt x="17395" y="3815"/>
                    <a:pt x="26605" y="0"/>
                    <a:pt x="3620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81261" cy="45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87797" y="352765"/>
            <a:ext cx="3349470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3571" y="1536580"/>
            <a:ext cx="1423403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 spc="-340" dirty="0" err="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 Medium"/>
                <a:sym typeface="Telegraf Medium"/>
              </a:rPr>
              <a:t>台灣鋏蠓是什麼</a:t>
            </a:r>
            <a:r>
              <a:rPr lang="en-US" sz="5000" b="1" spc="-340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 Medium"/>
                <a:sym typeface="Telegraf Medium"/>
              </a:rPr>
              <a:t>？  </a:t>
            </a:r>
            <a:r>
              <a:rPr lang="en-US" sz="5000" b="1" spc="-340" dirty="0" err="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 Medium"/>
                <a:sym typeface="Telegraf Medium"/>
              </a:rPr>
              <a:t>為什麼要自動養殖台灣鋏蠓</a:t>
            </a:r>
            <a:r>
              <a:rPr lang="en-US" sz="5000" b="1" spc="-340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 Medium"/>
                <a:sym typeface="Telegraf Medium"/>
              </a:rPr>
              <a:t>？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73530" y="9947276"/>
            <a:ext cx="140940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3782" y="4179184"/>
            <a:ext cx="808955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spc="-60" dirty="0" err="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俗稱小黑蚊</a:t>
            </a:r>
            <a:endParaRPr lang="en-US" sz="2000" spc="-60" dirty="0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spc="-60" dirty="0" err="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吸血特性會引發人類過敏反應</a:t>
            </a:r>
            <a:endParaRPr lang="en-US" sz="2000" spc="-60" dirty="0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spc="-60" dirty="0" err="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體型極小，對環境條件要求極高</a:t>
            </a:r>
            <a:endParaRPr lang="en-US" sz="2000" spc="-60" dirty="0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spc="-60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養殖需嚴格控制溫度（25–28°C）、濕度（50–70% </a:t>
            </a:r>
            <a:r>
              <a:rPr lang="en-US" sz="2000" spc="-60" dirty="0" err="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RH）與光照週期</a:t>
            </a:r>
            <a:endParaRPr lang="en-US" sz="2000" spc="-60" dirty="0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  <a:p>
            <a:pPr marL="431801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spc="-60" dirty="0" err="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因季節改變，使冬季台灣鋏蠓個體大幅減少</a:t>
            </a:r>
            <a:endParaRPr lang="en-US" sz="2000" spc="-60" dirty="0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  <a:p>
            <a:pPr algn="l">
              <a:lnSpc>
                <a:spcPts val="2400"/>
              </a:lnSpc>
            </a:pPr>
            <a:endParaRPr lang="en-US" sz="2000" spc="-60" dirty="0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40778" y="3398939"/>
            <a:ext cx="808955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ts val="2520"/>
              </a:lnSpc>
            </a:pPr>
            <a:r>
              <a:rPr lang="en-US" sz="2100" b="1" i="1" spc="-63" dirty="0" err="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 Italics"/>
                <a:sym typeface="Helvetica World Bold Italics"/>
              </a:rPr>
              <a:t>台灣鋏蠓（Forcipomyia</a:t>
            </a:r>
            <a:r>
              <a:rPr lang="en-US" sz="2100" b="1" i="1" spc="-63" dirty="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 Italics"/>
                <a:sym typeface="Helvetica World Bold Italics"/>
              </a:rPr>
              <a:t> </a:t>
            </a:r>
            <a:r>
              <a:rPr lang="en-US" sz="2100" b="1" i="1" spc="-63" dirty="0" err="1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 Italics"/>
                <a:sym typeface="Helvetica World Bold Italics"/>
              </a:rPr>
              <a:t>taiwana）為過敏原與病媒研究重要物種</a:t>
            </a:r>
            <a:endParaRPr lang="en-US" sz="2100" b="1" i="1" spc="-63" dirty="0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 Bold Italics"/>
              <a:sym typeface="Helvetica World Bold Italics"/>
            </a:endParaRPr>
          </a:p>
          <a:p>
            <a:pPr algn="l">
              <a:lnSpc>
                <a:spcPts val="2520"/>
              </a:lnSpc>
            </a:pPr>
            <a:endParaRPr lang="en-US" sz="2100" b="1" i="1" spc="-63" dirty="0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 Bold Italics"/>
              <a:sym typeface="Helvetica World Bold Itali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40778" y="7561045"/>
            <a:ext cx="8089557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6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台灣鋏蠓養殖條件對溫度、濕度與光照要求極高。傳統飼養須依賴大量人力且容易因環境影響而失敗，限制了研究的穩定性與延續性。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0778" y="7122213"/>
            <a:ext cx="808955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i="1" spc="-6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 Italics"/>
                <a:sym typeface="Helvetica World Bold Italics"/>
              </a:rPr>
              <a:t>台灣鋏蠓飼養困境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20258" y="7977869"/>
            <a:ext cx="552030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6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設計一套可穩定控制環境、提升台灣鋏蠓存活率，並具備資料記錄與操作簡便性的自動養殖系統。</a:t>
            </a:r>
          </a:p>
          <a:p>
            <a:pPr algn="l">
              <a:lnSpc>
                <a:spcPts val="2400"/>
              </a:lnSpc>
            </a:pPr>
            <a:endParaRPr lang="en-US" sz="2000" spc="-60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620258" y="7476570"/>
            <a:ext cx="334155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i="1" spc="-6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 Italics"/>
                <a:sym typeface="Helvetica World Bold Italics"/>
              </a:rPr>
              <a:t>本研究目標：</a:t>
            </a:r>
          </a:p>
          <a:p>
            <a:pPr algn="l">
              <a:lnSpc>
                <a:spcPts val="2520"/>
              </a:lnSpc>
            </a:pPr>
            <a:endParaRPr lang="en-US" sz="2100" b="1" i="1" spc="-63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 Bold Italics"/>
              <a:sym typeface="Helvetica World Bold Italics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1956941" y="2919342"/>
            <a:ext cx="4835928" cy="3836620"/>
            <a:chOff x="0" y="0"/>
            <a:chExt cx="7133728" cy="5659597"/>
          </a:xfrm>
        </p:grpSpPr>
        <p:sp>
          <p:nvSpPr>
            <p:cNvPr id="29" name="Freeform 29"/>
            <p:cNvSpPr/>
            <p:nvPr/>
          </p:nvSpPr>
          <p:spPr>
            <a:xfrm>
              <a:off x="-68580" y="0"/>
              <a:ext cx="7200881" cy="5659597"/>
            </a:xfrm>
            <a:custGeom>
              <a:avLst/>
              <a:gdLst/>
              <a:ahLst/>
              <a:cxnLst/>
              <a:rect l="l" t="t" r="r" b="b"/>
              <a:pathLst>
                <a:path w="7200881" h="5659597">
                  <a:moveTo>
                    <a:pt x="1356931" y="385412"/>
                  </a:moveTo>
                  <a:lnTo>
                    <a:pt x="191280" y="2098489"/>
                  </a:lnTo>
                  <a:cubicBezTo>
                    <a:pt x="0" y="2391499"/>
                    <a:pt x="43180" y="2761105"/>
                    <a:pt x="309700" y="3010346"/>
                  </a:cubicBezTo>
                  <a:lnTo>
                    <a:pt x="2906377" y="5410356"/>
                  </a:lnTo>
                  <a:cubicBezTo>
                    <a:pt x="3077586" y="5569627"/>
                    <a:pt x="3320133" y="5659597"/>
                    <a:pt x="3572667" y="5659597"/>
                  </a:cubicBezTo>
                  <a:lnTo>
                    <a:pt x="6293471" y="5659597"/>
                  </a:lnTo>
                  <a:cubicBezTo>
                    <a:pt x="6794259" y="5659597"/>
                    <a:pt x="7200881" y="5313091"/>
                    <a:pt x="7200881" y="4886342"/>
                  </a:cubicBezTo>
                  <a:lnTo>
                    <a:pt x="7200881" y="1810342"/>
                  </a:lnTo>
                  <a:cubicBezTo>
                    <a:pt x="7200881" y="1651071"/>
                    <a:pt x="7143811" y="1495447"/>
                    <a:pt x="7035378" y="1365355"/>
                  </a:cubicBezTo>
                  <a:lnTo>
                    <a:pt x="6179331" y="328269"/>
                  </a:lnTo>
                  <a:cubicBezTo>
                    <a:pt x="6009548" y="122797"/>
                    <a:pt x="5732760" y="0"/>
                    <a:pt x="5437423" y="0"/>
                  </a:cubicBezTo>
                  <a:lnTo>
                    <a:pt x="2141641" y="0"/>
                  </a:lnTo>
                  <a:cubicBezTo>
                    <a:pt x="1817770" y="0"/>
                    <a:pt x="1518153" y="147113"/>
                    <a:pt x="1356931" y="385412"/>
                  </a:cubicBezTo>
                  <a:close/>
                </a:path>
              </a:pathLst>
            </a:custGeom>
            <a:blipFill>
              <a:blip r:embed="rId4"/>
              <a:stretch>
                <a:fillRect l="-9587" r="-952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7654171" y="905637"/>
            <a:ext cx="47625" cy="2932034"/>
            <a:chOff x="0" y="0"/>
            <a:chExt cx="12543" cy="77222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3104BFD9-A59A-F0D0-83A7-D68FCC1F49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4770"/>
            <a:ext cx="18288000" cy="1133470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680647" y="1213501"/>
            <a:ext cx="47625" cy="2932034"/>
            <a:chOff x="0" y="0"/>
            <a:chExt cx="12543" cy="772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538831"/>
              </p:ext>
            </p:extLst>
          </p:nvPr>
        </p:nvGraphicFramePr>
        <p:xfrm>
          <a:off x="1238442" y="2950694"/>
          <a:ext cx="10115358" cy="6773254"/>
        </p:xfrm>
        <a:graphic>
          <a:graphicData uri="http://schemas.openxmlformats.org/drawingml/2006/table">
            <a:tbl>
              <a:tblPr/>
              <a:tblGrid>
                <a:gridCol w="191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5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254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項目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傳統養殖箱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 dirty="0" err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自動化養殖箱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23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箱體尺寸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600x600x600mm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180x172x455mm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448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溫度控制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隨環境變化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自動加溫控制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預設範圍25°C~28°C（可做調整）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548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濕度調整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隨環境變化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自動加濕控制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預設範圍50%~70%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RH（可做調整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）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40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光源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隨環境變化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Timer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relay控制日夜光照時間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510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記錄方式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人工巡檢與調整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LCD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觸控操作，自動感測與控制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133571" y="1757474"/>
            <a:ext cx="842913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 spc="-34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 Medium"/>
                <a:sym typeface="Telegraf Medium"/>
              </a:rPr>
              <a:t>傳統養殖與自動化養殖系統比較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797" y="352765"/>
            <a:ext cx="3541637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</a:t>
            </a:r>
            <a:r>
              <a:rPr lang="en-US" sz="1899" b="1" spc="-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 | </a:t>
            </a:r>
            <a:r>
              <a:rPr lang="en-US" sz="1899" b="1" spc="-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電子工程系</a:t>
            </a:r>
            <a:endParaRPr lang="en-US" sz="1899" b="1" spc="-56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 Bold"/>
              <a:sym typeface="Helvetica Worl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073530" y="9947276"/>
            <a:ext cx="140940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2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F388DF8-31DE-6B28-AF40-1085508F0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8158" y="1296555"/>
            <a:ext cx="3781428" cy="50407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2AA5B8C-9343-288C-03A5-41B4F8E77D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92" b="17084"/>
          <a:stretch>
            <a:fillRect/>
          </a:stretch>
        </p:blipFill>
        <p:spPr>
          <a:xfrm>
            <a:off x="12056902" y="6513272"/>
            <a:ext cx="4103940" cy="34368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139ECCC-1E18-6C05-DF8A-24DEDB20EB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9074"/>
            <a:ext cx="18288000" cy="1247774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575776" y="1220629"/>
            <a:ext cx="47625" cy="2932034"/>
            <a:chOff x="0" y="0"/>
            <a:chExt cx="12543" cy="772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33571" y="3071498"/>
            <a:ext cx="11827190" cy="6186802"/>
          </a:xfrm>
          <a:custGeom>
            <a:avLst/>
            <a:gdLst/>
            <a:ahLst/>
            <a:cxnLst/>
            <a:rect l="l" t="t" r="r" b="b"/>
            <a:pathLst>
              <a:path w="11827190" h="6186802">
                <a:moveTo>
                  <a:pt x="0" y="0"/>
                </a:moveTo>
                <a:lnTo>
                  <a:pt x="11827191" y="0"/>
                </a:lnTo>
                <a:lnTo>
                  <a:pt x="11827191" y="6186802"/>
                </a:lnTo>
                <a:lnTo>
                  <a:pt x="0" y="6186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87797" y="352765"/>
            <a:ext cx="3658588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3571" y="1580158"/>
            <a:ext cx="9536440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325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系統架構</a:t>
            </a:r>
            <a:endParaRPr lang="en-US" sz="5000" spc="-32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elegraf"/>
              <a:sym typeface="Telegra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73530" y="9947276"/>
            <a:ext cx="140940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3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4CACCA0-5D82-9135-4135-633AF65CF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5156"/>
            <a:ext cx="18288000" cy="1243855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961311" y="2867060"/>
            <a:ext cx="3616026" cy="2649207"/>
            <a:chOff x="0" y="0"/>
            <a:chExt cx="4821368" cy="35322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821368" cy="3498973"/>
              <a:chOff x="0" y="0"/>
              <a:chExt cx="1680858" cy="121983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80858" cy="1219835"/>
              </a:xfrm>
              <a:custGeom>
                <a:avLst/>
                <a:gdLst/>
                <a:ahLst/>
                <a:cxnLst/>
                <a:rect l="l" t="t" r="r" b="b"/>
                <a:pathLst>
                  <a:path w="1680858" h="1219835">
                    <a:moveTo>
                      <a:pt x="64230" y="0"/>
                    </a:moveTo>
                    <a:lnTo>
                      <a:pt x="1616628" y="0"/>
                    </a:lnTo>
                    <a:cubicBezTo>
                      <a:pt x="1652101" y="0"/>
                      <a:pt x="1680858" y="28757"/>
                      <a:pt x="1680858" y="64230"/>
                    </a:cubicBezTo>
                    <a:lnTo>
                      <a:pt x="1680858" y="1155605"/>
                    </a:lnTo>
                    <a:cubicBezTo>
                      <a:pt x="1680858" y="1191079"/>
                      <a:pt x="1652101" y="1219835"/>
                      <a:pt x="1616628" y="1219835"/>
                    </a:cubicBezTo>
                    <a:lnTo>
                      <a:pt x="64230" y="1219835"/>
                    </a:lnTo>
                    <a:cubicBezTo>
                      <a:pt x="28757" y="1219835"/>
                      <a:pt x="0" y="1191079"/>
                      <a:pt x="0" y="1155605"/>
                    </a:cubicBezTo>
                    <a:lnTo>
                      <a:pt x="0" y="64230"/>
                    </a:lnTo>
                    <a:cubicBezTo>
                      <a:pt x="0" y="28757"/>
                      <a:pt x="28757" y="0"/>
                      <a:pt x="642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680858" cy="1257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532705" y="315646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0" y="0"/>
                  </a:moveTo>
                  <a:lnTo>
                    <a:pt x="167792" y="0"/>
                  </a:lnTo>
                  <a:lnTo>
                    <a:pt x="167792" y="130268"/>
                  </a:lnTo>
                  <a:lnTo>
                    <a:pt x="0" y="130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4056362" y="315646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167792" y="0"/>
                  </a:moveTo>
                  <a:lnTo>
                    <a:pt x="0" y="0"/>
                  </a:lnTo>
                  <a:lnTo>
                    <a:pt x="0" y="130268"/>
                  </a:lnTo>
                  <a:lnTo>
                    <a:pt x="167792" y="130268"/>
                  </a:lnTo>
                  <a:lnTo>
                    <a:pt x="16779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13"/>
            <p:cNvSpPr/>
            <p:nvPr/>
          </p:nvSpPr>
          <p:spPr>
            <a:xfrm flipV="1">
              <a:off x="532705" y="21072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0" y="130268"/>
                  </a:moveTo>
                  <a:lnTo>
                    <a:pt x="167792" y="130268"/>
                  </a:lnTo>
                  <a:lnTo>
                    <a:pt x="167792" y="0"/>
                  </a:lnTo>
                  <a:lnTo>
                    <a:pt x="0" y="0"/>
                  </a:lnTo>
                  <a:lnTo>
                    <a:pt x="0" y="130268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flipH="1" flipV="1">
              <a:off x="4056362" y="21072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167792" y="130268"/>
                  </a:moveTo>
                  <a:lnTo>
                    <a:pt x="0" y="130268"/>
                  </a:lnTo>
                  <a:lnTo>
                    <a:pt x="0" y="0"/>
                  </a:lnTo>
                  <a:lnTo>
                    <a:pt x="167792" y="0"/>
                  </a:lnTo>
                  <a:lnTo>
                    <a:pt x="167792" y="130268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 rot="-5400000">
              <a:off x="2360440" y="2146648"/>
              <a:ext cx="35979" cy="2215042"/>
              <a:chOff x="0" y="0"/>
              <a:chExt cx="12543" cy="77222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02569" y="433676"/>
              <a:ext cx="4016229" cy="53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39" spc="-158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ＬＣＤ觸控螢幕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-2571265">
              <a:off x="664317" y="1035601"/>
              <a:ext cx="3362543" cy="2496675"/>
            </a:xfrm>
            <a:custGeom>
              <a:avLst/>
              <a:gdLst/>
              <a:ahLst/>
              <a:cxnLst/>
              <a:rect l="l" t="t" r="r" b="b"/>
              <a:pathLst>
                <a:path w="3362543" h="2496675">
                  <a:moveTo>
                    <a:pt x="0" y="0"/>
                  </a:moveTo>
                  <a:lnTo>
                    <a:pt x="3362543" y="0"/>
                  </a:lnTo>
                  <a:lnTo>
                    <a:pt x="3362543" y="2496675"/>
                  </a:lnTo>
                  <a:lnTo>
                    <a:pt x="0" y="249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 rot="-5400000">
              <a:off x="2360440" y="-864226"/>
              <a:ext cx="35979" cy="2215042"/>
              <a:chOff x="0" y="0"/>
              <a:chExt cx="12543" cy="77222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9101212" y="2867060"/>
            <a:ext cx="3905026" cy="2853496"/>
            <a:chOff x="0" y="0"/>
            <a:chExt cx="5206701" cy="380466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5206701" cy="3498973"/>
              <a:chOff x="0" y="0"/>
              <a:chExt cx="1815195" cy="121983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815195" cy="1219835"/>
              </a:xfrm>
              <a:custGeom>
                <a:avLst/>
                <a:gdLst/>
                <a:ahLst/>
                <a:cxnLst/>
                <a:rect l="l" t="t" r="r" b="b"/>
                <a:pathLst>
                  <a:path w="1815195" h="1219835">
                    <a:moveTo>
                      <a:pt x="59477" y="0"/>
                    </a:moveTo>
                    <a:lnTo>
                      <a:pt x="1755719" y="0"/>
                    </a:lnTo>
                    <a:cubicBezTo>
                      <a:pt x="1788567" y="0"/>
                      <a:pt x="1815195" y="26629"/>
                      <a:pt x="1815195" y="59477"/>
                    </a:cubicBezTo>
                    <a:lnTo>
                      <a:pt x="1815195" y="1160359"/>
                    </a:lnTo>
                    <a:cubicBezTo>
                      <a:pt x="1815195" y="1193207"/>
                      <a:pt x="1788567" y="1219835"/>
                      <a:pt x="1755719" y="1219835"/>
                    </a:cubicBezTo>
                    <a:lnTo>
                      <a:pt x="59477" y="1219835"/>
                    </a:lnTo>
                    <a:cubicBezTo>
                      <a:pt x="26629" y="1219835"/>
                      <a:pt x="0" y="1193207"/>
                      <a:pt x="0" y="1160359"/>
                    </a:cubicBezTo>
                    <a:lnTo>
                      <a:pt x="0" y="59477"/>
                    </a:lnTo>
                    <a:cubicBezTo>
                      <a:pt x="0" y="26629"/>
                      <a:pt x="26629" y="0"/>
                      <a:pt x="594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815195" cy="1257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5400000">
              <a:off x="2569079" y="-864226"/>
              <a:ext cx="35979" cy="2215042"/>
              <a:chOff x="0" y="0"/>
              <a:chExt cx="12543" cy="77222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725372" y="315646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0" y="0"/>
                  </a:moveTo>
                  <a:lnTo>
                    <a:pt x="167791" y="0"/>
                  </a:lnTo>
                  <a:lnTo>
                    <a:pt x="167791" y="130268"/>
                  </a:lnTo>
                  <a:lnTo>
                    <a:pt x="0" y="130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Freeform 31"/>
            <p:cNvSpPr/>
            <p:nvPr/>
          </p:nvSpPr>
          <p:spPr>
            <a:xfrm flipH="1">
              <a:off x="4249029" y="315646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167792" y="0"/>
                  </a:moveTo>
                  <a:lnTo>
                    <a:pt x="0" y="0"/>
                  </a:lnTo>
                  <a:lnTo>
                    <a:pt x="0" y="130268"/>
                  </a:lnTo>
                  <a:lnTo>
                    <a:pt x="167792" y="130268"/>
                  </a:lnTo>
                  <a:lnTo>
                    <a:pt x="16779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2"/>
            <p:cNvSpPr/>
            <p:nvPr/>
          </p:nvSpPr>
          <p:spPr>
            <a:xfrm flipV="1">
              <a:off x="725372" y="21072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0" y="130268"/>
                  </a:moveTo>
                  <a:lnTo>
                    <a:pt x="167791" y="130268"/>
                  </a:lnTo>
                  <a:lnTo>
                    <a:pt x="167791" y="0"/>
                  </a:lnTo>
                  <a:lnTo>
                    <a:pt x="0" y="0"/>
                  </a:lnTo>
                  <a:lnTo>
                    <a:pt x="0" y="130268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Freeform 33"/>
            <p:cNvSpPr/>
            <p:nvPr/>
          </p:nvSpPr>
          <p:spPr>
            <a:xfrm flipH="1" flipV="1">
              <a:off x="4249029" y="21072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167792" y="130268"/>
                  </a:moveTo>
                  <a:lnTo>
                    <a:pt x="0" y="130268"/>
                  </a:lnTo>
                  <a:lnTo>
                    <a:pt x="0" y="0"/>
                  </a:lnTo>
                  <a:lnTo>
                    <a:pt x="167792" y="0"/>
                  </a:lnTo>
                  <a:lnTo>
                    <a:pt x="167792" y="130268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4" name="Group 34"/>
            <p:cNvGrpSpPr/>
            <p:nvPr/>
          </p:nvGrpSpPr>
          <p:grpSpPr>
            <a:xfrm rot="-5400000">
              <a:off x="2553107" y="2146648"/>
              <a:ext cx="35979" cy="2215042"/>
              <a:chOff x="0" y="0"/>
              <a:chExt cx="12543" cy="77222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457205" y="419244"/>
              <a:ext cx="4016229" cy="53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39" spc="-158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ＳＤ卡模組</a:t>
              </a:r>
            </a:p>
          </p:txBody>
        </p:sp>
        <p:sp>
          <p:nvSpPr>
            <p:cNvPr id="38" name="Freeform 38"/>
            <p:cNvSpPr/>
            <p:nvPr/>
          </p:nvSpPr>
          <p:spPr>
            <a:xfrm rot="-2788838">
              <a:off x="979393" y="981446"/>
              <a:ext cx="3183407" cy="2463024"/>
            </a:xfrm>
            <a:custGeom>
              <a:avLst/>
              <a:gdLst/>
              <a:ahLst/>
              <a:cxnLst/>
              <a:rect l="l" t="t" r="r" b="b"/>
              <a:pathLst>
                <a:path w="3183407" h="2463024">
                  <a:moveTo>
                    <a:pt x="0" y="0"/>
                  </a:moveTo>
                  <a:lnTo>
                    <a:pt x="3183407" y="0"/>
                  </a:lnTo>
                  <a:lnTo>
                    <a:pt x="3183407" y="2463024"/>
                  </a:lnTo>
                  <a:lnTo>
                    <a:pt x="0" y="2463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46491" y="6222558"/>
            <a:ext cx="3838229" cy="2785487"/>
            <a:chOff x="0" y="0"/>
            <a:chExt cx="5117638" cy="371398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5117638" cy="3713983"/>
              <a:chOff x="0" y="0"/>
              <a:chExt cx="1680858" cy="121983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680858" cy="1219835"/>
              </a:xfrm>
              <a:custGeom>
                <a:avLst/>
                <a:gdLst/>
                <a:ahLst/>
                <a:cxnLst/>
                <a:rect l="l" t="t" r="r" b="b"/>
                <a:pathLst>
                  <a:path w="1680858" h="1219835">
                    <a:moveTo>
                      <a:pt x="60512" y="0"/>
                    </a:moveTo>
                    <a:lnTo>
                      <a:pt x="1620346" y="0"/>
                    </a:lnTo>
                    <a:cubicBezTo>
                      <a:pt x="1636395" y="0"/>
                      <a:pt x="1651786" y="6375"/>
                      <a:pt x="1663134" y="17723"/>
                    </a:cubicBezTo>
                    <a:cubicBezTo>
                      <a:pt x="1674482" y="29072"/>
                      <a:pt x="1680858" y="44463"/>
                      <a:pt x="1680858" y="60512"/>
                    </a:cubicBezTo>
                    <a:lnTo>
                      <a:pt x="1680858" y="1159324"/>
                    </a:lnTo>
                    <a:cubicBezTo>
                      <a:pt x="1680858" y="1175372"/>
                      <a:pt x="1674482" y="1190764"/>
                      <a:pt x="1663134" y="1202112"/>
                    </a:cubicBezTo>
                    <a:cubicBezTo>
                      <a:pt x="1651786" y="1213460"/>
                      <a:pt x="1636395" y="1219835"/>
                      <a:pt x="1620346" y="1219835"/>
                    </a:cubicBezTo>
                    <a:lnTo>
                      <a:pt x="60512" y="1219835"/>
                    </a:lnTo>
                    <a:cubicBezTo>
                      <a:pt x="44463" y="1219835"/>
                      <a:pt x="29072" y="1213460"/>
                      <a:pt x="17723" y="1202112"/>
                    </a:cubicBezTo>
                    <a:cubicBezTo>
                      <a:pt x="6375" y="1190764"/>
                      <a:pt x="0" y="1175372"/>
                      <a:pt x="0" y="1159324"/>
                    </a:cubicBezTo>
                    <a:lnTo>
                      <a:pt x="0" y="60512"/>
                    </a:lnTo>
                    <a:cubicBezTo>
                      <a:pt x="0" y="44463"/>
                      <a:pt x="6375" y="29072"/>
                      <a:pt x="17723" y="17723"/>
                    </a:cubicBezTo>
                    <a:cubicBezTo>
                      <a:pt x="29072" y="6375"/>
                      <a:pt x="44463" y="0"/>
                      <a:pt x="60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680858" cy="1257935"/>
              </a:xfrm>
              <a:prstGeom prst="rect">
                <a:avLst/>
              </a:prstGeom>
            </p:spPr>
            <p:txBody>
              <a:bodyPr lIns="53922" tIns="53922" rIns="53922" bIns="53922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2505488" y="-917332"/>
              <a:ext cx="38190" cy="2351155"/>
              <a:chOff x="0" y="0"/>
              <a:chExt cx="12543" cy="772223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3922" tIns="53922" rIns="53922" bIns="53922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6" name="Freeform 46"/>
            <p:cNvSpPr/>
            <p:nvPr/>
          </p:nvSpPr>
          <p:spPr>
            <a:xfrm>
              <a:off x="565439" y="3350431"/>
              <a:ext cx="178103" cy="138272"/>
            </a:xfrm>
            <a:custGeom>
              <a:avLst/>
              <a:gdLst/>
              <a:ahLst/>
              <a:cxnLst/>
              <a:rect l="l" t="t" r="r" b="b"/>
              <a:pathLst>
                <a:path w="178103" h="138272">
                  <a:moveTo>
                    <a:pt x="0" y="0"/>
                  </a:moveTo>
                  <a:lnTo>
                    <a:pt x="178103" y="0"/>
                  </a:lnTo>
                  <a:lnTo>
                    <a:pt x="178103" y="138273"/>
                  </a:lnTo>
                  <a:lnTo>
                    <a:pt x="0" y="138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Freeform 47"/>
            <p:cNvSpPr/>
            <p:nvPr/>
          </p:nvSpPr>
          <p:spPr>
            <a:xfrm flipH="1">
              <a:off x="4305624" y="3350431"/>
              <a:ext cx="178103" cy="138272"/>
            </a:xfrm>
            <a:custGeom>
              <a:avLst/>
              <a:gdLst/>
              <a:ahLst/>
              <a:cxnLst/>
              <a:rect l="l" t="t" r="r" b="b"/>
              <a:pathLst>
                <a:path w="178103" h="138272">
                  <a:moveTo>
                    <a:pt x="178102" y="0"/>
                  </a:moveTo>
                  <a:lnTo>
                    <a:pt x="0" y="0"/>
                  </a:lnTo>
                  <a:lnTo>
                    <a:pt x="0" y="138273"/>
                  </a:lnTo>
                  <a:lnTo>
                    <a:pt x="178102" y="138273"/>
                  </a:lnTo>
                  <a:lnTo>
                    <a:pt x="17810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Freeform 48"/>
            <p:cNvSpPr/>
            <p:nvPr/>
          </p:nvSpPr>
          <p:spPr>
            <a:xfrm flipV="1">
              <a:off x="565439" y="223678"/>
              <a:ext cx="178103" cy="138272"/>
            </a:xfrm>
            <a:custGeom>
              <a:avLst/>
              <a:gdLst/>
              <a:ahLst/>
              <a:cxnLst/>
              <a:rect l="l" t="t" r="r" b="b"/>
              <a:pathLst>
                <a:path w="178103" h="138272">
                  <a:moveTo>
                    <a:pt x="0" y="138272"/>
                  </a:moveTo>
                  <a:lnTo>
                    <a:pt x="178103" y="138272"/>
                  </a:lnTo>
                  <a:lnTo>
                    <a:pt x="178103" y="0"/>
                  </a:lnTo>
                  <a:lnTo>
                    <a:pt x="0" y="0"/>
                  </a:lnTo>
                  <a:lnTo>
                    <a:pt x="0" y="13827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" name="Freeform 49"/>
            <p:cNvSpPr/>
            <p:nvPr/>
          </p:nvSpPr>
          <p:spPr>
            <a:xfrm flipH="1" flipV="1">
              <a:off x="4305624" y="223678"/>
              <a:ext cx="178103" cy="138272"/>
            </a:xfrm>
            <a:custGeom>
              <a:avLst/>
              <a:gdLst/>
              <a:ahLst/>
              <a:cxnLst/>
              <a:rect l="l" t="t" r="r" b="b"/>
              <a:pathLst>
                <a:path w="178103" h="138272">
                  <a:moveTo>
                    <a:pt x="178102" y="138272"/>
                  </a:moveTo>
                  <a:lnTo>
                    <a:pt x="0" y="138272"/>
                  </a:lnTo>
                  <a:lnTo>
                    <a:pt x="0" y="0"/>
                  </a:lnTo>
                  <a:lnTo>
                    <a:pt x="178102" y="0"/>
                  </a:lnTo>
                  <a:lnTo>
                    <a:pt x="178102" y="13827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0" name="Group 50"/>
            <p:cNvGrpSpPr/>
            <p:nvPr/>
          </p:nvGrpSpPr>
          <p:grpSpPr>
            <a:xfrm rot="-5400000">
              <a:off x="2505488" y="2278558"/>
              <a:ext cx="38190" cy="2351155"/>
              <a:chOff x="0" y="0"/>
              <a:chExt cx="12543" cy="77222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3922" tIns="53922" rIns="53922" bIns="53922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393071" y="492125"/>
              <a:ext cx="4263023" cy="53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7"/>
                </a:lnSpc>
                <a:spcBef>
                  <a:spcPct val="0"/>
                </a:spcBef>
              </a:pPr>
              <a:r>
                <a:rPr lang="en-US" sz="2441" spc="-158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加熱器</a:t>
              </a:r>
            </a:p>
          </p:txBody>
        </p:sp>
        <p:sp>
          <p:nvSpPr>
            <p:cNvPr id="54" name="Freeform 54"/>
            <p:cNvSpPr/>
            <p:nvPr/>
          </p:nvSpPr>
          <p:spPr>
            <a:xfrm rot="472637">
              <a:off x="562653" y="1121821"/>
              <a:ext cx="3569862" cy="2302839"/>
            </a:xfrm>
            <a:custGeom>
              <a:avLst/>
              <a:gdLst/>
              <a:ahLst/>
              <a:cxnLst/>
              <a:rect l="l" t="t" r="r" b="b"/>
              <a:pathLst>
                <a:path w="3569862" h="2302839">
                  <a:moveTo>
                    <a:pt x="0" y="0"/>
                  </a:moveTo>
                  <a:lnTo>
                    <a:pt x="3569862" y="0"/>
                  </a:lnTo>
                  <a:lnTo>
                    <a:pt x="3569862" y="2302839"/>
                  </a:lnTo>
                  <a:lnTo>
                    <a:pt x="0" y="2302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5400000">
            <a:off x="2575776" y="1026728"/>
            <a:ext cx="47625" cy="2932034"/>
            <a:chOff x="0" y="0"/>
            <a:chExt cx="12543" cy="77222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512225" y="2876042"/>
            <a:ext cx="3616026" cy="2624230"/>
            <a:chOff x="0" y="0"/>
            <a:chExt cx="4821368" cy="3498973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4821368" cy="3498973"/>
              <a:chOff x="0" y="0"/>
              <a:chExt cx="1680858" cy="121983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680858" cy="1219835"/>
              </a:xfrm>
              <a:custGeom>
                <a:avLst/>
                <a:gdLst/>
                <a:ahLst/>
                <a:cxnLst/>
                <a:rect l="l" t="t" r="r" b="b"/>
                <a:pathLst>
                  <a:path w="1680858" h="1219835">
                    <a:moveTo>
                      <a:pt x="64230" y="0"/>
                    </a:moveTo>
                    <a:lnTo>
                      <a:pt x="1616628" y="0"/>
                    </a:lnTo>
                    <a:cubicBezTo>
                      <a:pt x="1652101" y="0"/>
                      <a:pt x="1680858" y="28757"/>
                      <a:pt x="1680858" y="64230"/>
                    </a:cubicBezTo>
                    <a:lnTo>
                      <a:pt x="1680858" y="1155605"/>
                    </a:lnTo>
                    <a:cubicBezTo>
                      <a:pt x="1680858" y="1191079"/>
                      <a:pt x="1652101" y="1219835"/>
                      <a:pt x="1616628" y="1219835"/>
                    </a:cubicBezTo>
                    <a:lnTo>
                      <a:pt x="64230" y="1219835"/>
                    </a:lnTo>
                    <a:cubicBezTo>
                      <a:pt x="28757" y="1219835"/>
                      <a:pt x="0" y="1191079"/>
                      <a:pt x="0" y="1155605"/>
                    </a:cubicBezTo>
                    <a:lnTo>
                      <a:pt x="0" y="64230"/>
                    </a:lnTo>
                    <a:cubicBezTo>
                      <a:pt x="0" y="28757"/>
                      <a:pt x="28757" y="0"/>
                      <a:pt x="642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38100"/>
                <a:ext cx="1680858" cy="1257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-5400000">
              <a:off x="2360440" y="-864226"/>
              <a:ext cx="35979" cy="2215042"/>
              <a:chOff x="0" y="0"/>
              <a:chExt cx="12543" cy="772223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65" name="Freeform 65"/>
            <p:cNvSpPr/>
            <p:nvPr/>
          </p:nvSpPr>
          <p:spPr>
            <a:xfrm>
              <a:off x="532705" y="315646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0" y="0"/>
                  </a:moveTo>
                  <a:lnTo>
                    <a:pt x="167792" y="0"/>
                  </a:lnTo>
                  <a:lnTo>
                    <a:pt x="167792" y="130268"/>
                  </a:lnTo>
                  <a:lnTo>
                    <a:pt x="0" y="130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" name="Freeform 66"/>
            <p:cNvSpPr/>
            <p:nvPr/>
          </p:nvSpPr>
          <p:spPr>
            <a:xfrm flipH="1">
              <a:off x="4056362" y="315646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167792" y="0"/>
                  </a:moveTo>
                  <a:lnTo>
                    <a:pt x="0" y="0"/>
                  </a:lnTo>
                  <a:lnTo>
                    <a:pt x="0" y="130268"/>
                  </a:lnTo>
                  <a:lnTo>
                    <a:pt x="167792" y="130268"/>
                  </a:lnTo>
                  <a:lnTo>
                    <a:pt x="16779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Freeform 67"/>
            <p:cNvSpPr/>
            <p:nvPr/>
          </p:nvSpPr>
          <p:spPr>
            <a:xfrm flipV="1">
              <a:off x="532705" y="21072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0" y="130268"/>
                  </a:moveTo>
                  <a:lnTo>
                    <a:pt x="167792" y="130268"/>
                  </a:lnTo>
                  <a:lnTo>
                    <a:pt x="167792" y="0"/>
                  </a:lnTo>
                  <a:lnTo>
                    <a:pt x="0" y="0"/>
                  </a:lnTo>
                  <a:lnTo>
                    <a:pt x="0" y="130268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Freeform 68"/>
            <p:cNvSpPr/>
            <p:nvPr/>
          </p:nvSpPr>
          <p:spPr>
            <a:xfrm flipH="1" flipV="1">
              <a:off x="4056362" y="210728"/>
              <a:ext cx="167792" cy="130268"/>
            </a:xfrm>
            <a:custGeom>
              <a:avLst/>
              <a:gdLst/>
              <a:ahLst/>
              <a:cxnLst/>
              <a:rect l="l" t="t" r="r" b="b"/>
              <a:pathLst>
                <a:path w="167792" h="130268">
                  <a:moveTo>
                    <a:pt x="167792" y="130268"/>
                  </a:moveTo>
                  <a:lnTo>
                    <a:pt x="0" y="130268"/>
                  </a:lnTo>
                  <a:lnTo>
                    <a:pt x="0" y="0"/>
                  </a:lnTo>
                  <a:lnTo>
                    <a:pt x="167792" y="0"/>
                  </a:lnTo>
                  <a:lnTo>
                    <a:pt x="167792" y="130268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69" name="Group 69"/>
            <p:cNvGrpSpPr/>
            <p:nvPr/>
          </p:nvGrpSpPr>
          <p:grpSpPr>
            <a:xfrm rot="-5400000">
              <a:off x="2360440" y="2146648"/>
              <a:ext cx="35979" cy="2215042"/>
              <a:chOff x="0" y="0"/>
              <a:chExt cx="12543" cy="772223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370315" y="407084"/>
              <a:ext cx="4016229" cy="53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39" spc="-158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ＤＨＴ２２感測器</a:t>
              </a:r>
            </a:p>
          </p:txBody>
        </p:sp>
        <p:sp>
          <p:nvSpPr>
            <p:cNvPr id="73" name="Freeform 73"/>
            <p:cNvSpPr/>
            <p:nvPr/>
          </p:nvSpPr>
          <p:spPr>
            <a:xfrm rot="-5400000">
              <a:off x="1666845" y="255653"/>
              <a:ext cx="1472055" cy="3703881"/>
            </a:xfrm>
            <a:custGeom>
              <a:avLst/>
              <a:gdLst/>
              <a:ahLst/>
              <a:cxnLst/>
              <a:rect l="l" t="t" r="r" b="b"/>
              <a:pathLst>
                <a:path w="1472055" h="3703881">
                  <a:moveTo>
                    <a:pt x="0" y="0"/>
                  </a:moveTo>
                  <a:lnTo>
                    <a:pt x="1472055" y="0"/>
                  </a:lnTo>
                  <a:lnTo>
                    <a:pt x="1472055" y="3703881"/>
                  </a:lnTo>
                  <a:lnTo>
                    <a:pt x="0" y="3703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31912" t="-22309" r="-128793" b="-2104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6872389" y="6222558"/>
            <a:ext cx="3846725" cy="2784780"/>
            <a:chOff x="0" y="0"/>
            <a:chExt cx="5128967" cy="3713040"/>
          </a:xfrm>
        </p:grpSpPr>
        <p:grpSp>
          <p:nvGrpSpPr>
            <p:cNvPr id="91" name="Group 91"/>
            <p:cNvGrpSpPr/>
            <p:nvPr/>
          </p:nvGrpSpPr>
          <p:grpSpPr>
            <a:xfrm>
              <a:off x="0" y="0"/>
              <a:ext cx="5128967" cy="3713040"/>
              <a:chOff x="0" y="0"/>
              <a:chExt cx="1685006" cy="1219835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1685006" cy="1219835"/>
              </a:xfrm>
              <a:custGeom>
                <a:avLst/>
                <a:gdLst/>
                <a:ahLst/>
                <a:cxnLst/>
                <a:rect l="l" t="t" r="r" b="b"/>
                <a:pathLst>
                  <a:path w="1685006" h="1219835">
                    <a:moveTo>
                      <a:pt x="60378" y="0"/>
                    </a:moveTo>
                    <a:lnTo>
                      <a:pt x="1624628" y="0"/>
                    </a:lnTo>
                    <a:cubicBezTo>
                      <a:pt x="1657974" y="0"/>
                      <a:pt x="1685006" y="27032"/>
                      <a:pt x="1685006" y="60378"/>
                    </a:cubicBezTo>
                    <a:lnTo>
                      <a:pt x="1685006" y="1159457"/>
                    </a:lnTo>
                    <a:cubicBezTo>
                      <a:pt x="1685006" y="1192803"/>
                      <a:pt x="1657974" y="1219835"/>
                      <a:pt x="1624628" y="1219835"/>
                    </a:cubicBezTo>
                    <a:lnTo>
                      <a:pt x="60378" y="1219835"/>
                    </a:lnTo>
                    <a:cubicBezTo>
                      <a:pt x="27032" y="1219835"/>
                      <a:pt x="0" y="1192803"/>
                      <a:pt x="0" y="1159457"/>
                    </a:cubicBezTo>
                    <a:lnTo>
                      <a:pt x="0" y="60378"/>
                    </a:lnTo>
                    <a:cubicBezTo>
                      <a:pt x="0" y="27032"/>
                      <a:pt x="27032" y="0"/>
                      <a:pt x="60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" name="TextBox 93"/>
              <p:cNvSpPr txBox="1"/>
              <p:nvPr/>
            </p:nvSpPr>
            <p:spPr>
              <a:xfrm>
                <a:off x="0" y="-38100"/>
                <a:ext cx="1685006" cy="1257935"/>
              </a:xfrm>
              <a:prstGeom prst="rect">
                <a:avLst/>
              </a:prstGeom>
            </p:spPr>
            <p:txBody>
              <a:bodyPr lIns="53908" tIns="53908" rIns="53908" bIns="5390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4" name="Freeform 94"/>
            <p:cNvSpPr/>
            <p:nvPr/>
          </p:nvSpPr>
          <p:spPr>
            <a:xfrm>
              <a:off x="565296" y="3349581"/>
              <a:ext cx="178057" cy="138237"/>
            </a:xfrm>
            <a:custGeom>
              <a:avLst/>
              <a:gdLst/>
              <a:ahLst/>
              <a:cxnLst/>
              <a:rect l="l" t="t" r="r" b="b"/>
              <a:pathLst>
                <a:path w="178057" h="138237">
                  <a:moveTo>
                    <a:pt x="0" y="0"/>
                  </a:moveTo>
                  <a:lnTo>
                    <a:pt x="178057" y="0"/>
                  </a:lnTo>
                  <a:lnTo>
                    <a:pt x="178057" y="138238"/>
                  </a:lnTo>
                  <a:lnTo>
                    <a:pt x="0" y="138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" name="Freeform 95"/>
            <p:cNvSpPr/>
            <p:nvPr/>
          </p:nvSpPr>
          <p:spPr>
            <a:xfrm flipH="1">
              <a:off x="4304531" y="3349581"/>
              <a:ext cx="178057" cy="138237"/>
            </a:xfrm>
            <a:custGeom>
              <a:avLst/>
              <a:gdLst/>
              <a:ahLst/>
              <a:cxnLst/>
              <a:rect l="l" t="t" r="r" b="b"/>
              <a:pathLst>
                <a:path w="178057" h="138237">
                  <a:moveTo>
                    <a:pt x="178058" y="0"/>
                  </a:moveTo>
                  <a:lnTo>
                    <a:pt x="0" y="0"/>
                  </a:lnTo>
                  <a:lnTo>
                    <a:pt x="0" y="138238"/>
                  </a:lnTo>
                  <a:lnTo>
                    <a:pt x="178058" y="138238"/>
                  </a:lnTo>
                  <a:lnTo>
                    <a:pt x="17805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96"/>
            <p:cNvSpPr/>
            <p:nvPr/>
          </p:nvSpPr>
          <p:spPr>
            <a:xfrm flipV="1">
              <a:off x="565296" y="223621"/>
              <a:ext cx="178057" cy="138237"/>
            </a:xfrm>
            <a:custGeom>
              <a:avLst/>
              <a:gdLst/>
              <a:ahLst/>
              <a:cxnLst/>
              <a:rect l="l" t="t" r="r" b="b"/>
              <a:pathLst>
                <a:path w="178057" h="138237">
                  <a:moveTo>
                    <a:pt x="0" y="138237"/>
                  </a:moveTo>
                  <a:lnTo>
                    <a:pt x="178057" y="138237"/>
                  </a:lnTo>
                  <a:lnTo>
                    <a:pt x="178057" y="0"/>
                  </a:lnTo>
                  <a:lnTo>
                    <a:pt x="0" y="0"/>
                  </a:lnTo>
                  <a:lnTo>
                    <a:pt x="0" y="138237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7" name="Freeform 97"/>
            <p:cNvSpPr/>
            <p:nvPr/>
          </p:nvSpPr>
          <p:spPr>
            <a:xfrm flipH="1" flipV="1">
              <a:off x="4304531" y="223621"/>
              <a:ext cx="178057" cy="138237"/>
            </a:xfrm>
            <a:custGeom>
              <a:avLst/>
              <a:gdLst/>
              <a:ahLst/>
              <a:cxnLst/>
              <a:rect l="l" t="t" r="r" b="b"/>
              <a:pathLst>
                <a:path w="178057" h="138237">
                  <a:moveTo>
                    <a:pt x="178058" y="138237"/>
                  </a:moveTo>
                  <a:lnTo>
                    <a:pt x="0" y="138237"/>
                  </a:lnTo>
                  <a:lnTo>
                    <a:pt x="0" y="0"/>
                  </a:lnTo>
                  <a:lnTo>
                    <a:pt x="178058" y="0"/>
                  </a:lnTo>
                  <a:lnTo>
                    <a:pt x="178058" y="138237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8" name="Group 98"/>
            <p:cNvGrpSpPr/>
            <p:nvPr/>
          </p:nvGrpSpPr>
          <p:grpSpPr>
            <a:xfrm rot="-5400000">
              <a:off x="2504852" y="2277980"/>
              <a:ext cx="38180" cy="2350559"/>
              <a:chOff x="0" y="0"/>
              <a:chExt cx="12543" cy="772223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0" name="TextBox 100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3908" tIns="53908" rIns="53908" bIns="5390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392971" y="492125"/>
              <a:ext cx="4261943" cy="53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7"/>
                </a:lnSpc>
                <a:spcBef>
                  <a:spcPct val="0"/>
                </a:spcBef>
              </a:pPr>
              <a:r>
                <a:rPr lang="en-US" sz="2440" spc="-158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繼電器模組</a:t>
              </a:r>
            </a:p>
          </p:txBody>
        </p:sp>
        <p:sp>
          <p:nvSpPr>
            <p:cNvPr id="102" name="Freeform 102"/>
            <p:cNvSpPr/>
            <p:nvPr/>
          </p:nvSpPr>
          <p:spPr>
            <a:xfrm>
              <a:off x="954996" y="928398"/>
              <a:ext cx="3002377" cy="2490302"/>
            </a:xfrm>
            <a:custGeom>
              <a:avLst/>
              <a:gdLst/>
              <a:ahLst/>
              <a:cxnLst/>
              <a:rect l="l" t="t" r="r" b="b"/>
              <a:pathLst>
                <a:path w="3002377" h="2490302">
                  <a:moveTo>
                    <a:pt x="0" y="0"/>
                  </a:moveTo>
                  <a:lnTo>
                    <a:pt x="3002376" y="0"/>
                  </a:lnTo>
                  <a:lnTo>
                    <a:pt x="3002376" y="2490302"/>
                  </a:lnTo>
                  <a:lnTo>
                    <a:pt x="0" y="2490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03" name="Group 103"/>
            <p:cNvGrpSpPr/>
            <p:nvPr/>
          </p:nvGrpSpPr>
          <p:grpSpPr>
            <a:xfrm rot="-5400000">
              <a:off x="2438195" y="-832771"/>
              <a:ext cx="35979" cy="2215042"/>
              <a:chOff x="0" y="0"/>
              <a:chExt cx="12543" cy="772223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5" name="TextBox 105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2" name="TextBox 122"/>
          <p:cNvSpPr txBox="1"/>
          <p:nvPr/>
        </p:nvSpPr>
        <p:spPr>
          <a:xfrm>
            <a:off x="1387797" y="352765"/>
            <a:ext cx="3398349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5283696" y="9468536"/>
            <a:ext cx="7975104" cy="31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本頁模組總覽展示本系統整合感測、控制、顯示與記錄的完整硬體架構</a:t>
            </a:r>
            <a:r>
              <a:rPr lang="en-US" sz="1899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。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1133571" y="1386257"/>
            <a:ext cx="9536440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325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系統模組功能與控制對應總覽</a:t>
            </a:r>
            <a:endParaRPr lang="en-US" sz="5000" spc="-325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elegraf"/>
              <a:sym typeface="Telegraf"/>
            </a:endParaRPr>
          </a:p>
        </p:txBody>
      </p:sp>
      <p:sp>
        <p:nvSpPr>
          <p:cNvPr id="125" name="TextBox 125"/>
          <p:cNvSpPr txBox="1"/>
          <p:nvPr/>
        </p:nvSpPr>
        <p:spPr>
          <a:xfrm>
            <a:off x="9073530" y="9947276"/>
            <a:ext cx="140940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4</a:t>
            </a: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81912BC1-2122-A366-D3D7-D4022EEE1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06"/>
          <p:cNvGrpSpPr/>
          <p:nvPr/>
        </p:nvGrpSpPr>
        <p:grpSpPr>
          <a:xfrm>
            <a:off x="833375" y="2895383"/>
            <a:ext cx="3474389" cy="2604889"/>
            <a:chOff x="0" y="0"/>
            <a:chExt cx="5166690" cy="3704661"/>
          </a:xfrm>
        </p:grpSpPr>
        <p:grpSp>
          <p:nvGrpSpPr>
            <p:cNvPr id="127" name="Group 107"/>
            <p:cNvGrpSpPr/>
            <p:nvPr/>
          </p:nvGrpSpPr>
          <p:grpSpPr>
            <a:xfrm>
              <a:off x="0" y="0"/>
              <a:ext cx="5166690" cy="3704661"/>
              <a:chOff x="0" y="0"/>
              <a:chExt cx="1680858" cy="1205222"/>
            </a:xfrm>
          </p:grpSpPr>
          <p:sp>
            <p:nvSpPr>
              <p:cNvPr id="140" name="Freeform 108"/>
              <p:cNvSpPr/>
              <p:nvPr/>
            </p:nvSpPr>
            <p:spPr>
              <a:xfrm>
                <a:off x="0" y="0"/>
                <a:ext cx="1680858" cy="1205222"/>
              </a:xfrm>
              <a:custGeom>
                <a:avLst/>
                <a:gdLst/>
                <a:ahLst/>
                <a:cxnLst/>
                <a:rect l="l" t="t" r="r" b="b"/>
                <a:pathLst>
                  <a:path w="1680858" h="1205222">
                    <a:moveTo>
                      <a:pt x="59937" y="0"/>
                    </a:moveTo>
                    <a:lnTo>
                      <a:pt x="1620921" y="0"/>
                    </a:lnTo>
                    <a:cubicBezTo>
                      <a:pt x="1654023" y="0"/>
                      <a:pt x="1680858" y="26835"/>
                      <a:pt x="1680858" y="59937"/>
                    </a:cubicBezTo>
                    <a:lnTo>
                      <a:pt x="1680858" y="1145285"/>
                    </a:lnTo>
                    <a:cubicBezTo>
                      <a:pt x="1680858" y="1161181"/>
                      <a:pt x="1674543" y="1176426"/>
                      <a:pt x="1663303" y="1187667"/>
                    </a:cubicBezTo>
                    <a:cubicBezTo>
                      <a:pt x="1652062" y="1198907"/>
                      <a:pt x="1636817" y="1205222"/>
                      <a:pt x="1620921" y="1205222"/>
                    </a:cubicBezTo>
                    <a:lnTo>
                      <a:pt x="59937" y="1205222"/>
                    </a:lnTo>
                    <a:cubicBezTo>
                      <a:pt x="44041" y="1205222"/>
                      <a:pt x="28796" y="1198907"/>
                      <a:pt x="17555" y="1187667"/>
                    </a:cubicBezTo>
                    <a:cubicBezTo>
                      <a:pt x="6315" y="1176426"/>
                      <a:pt x="0" y="1161181"/>
                      <a:pt x="0" y="1145285"/>
                    </a:cubicBezTo>
                    <a:lnTo>
                      <a:pt x="0" y="59937"/>
                    </a:lnTo>
                    <a:cubicBezTo>
                      <a:pt x="0" y="44041"/>
                      <a:pt x="6315" y="28796"/>
                      <a:pt x="17555" y="17555"/>
                    </a:cubicBezTo>
                    <a:cubicBezTo>
                      <a:pt x="28796" y="6315"/>
                      <a:pt x="44041" y="0"/>
                      <a:pt x="599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1" name="TextBox 109"/>
              <p:cNvSpPr txBox="1"/>
              <p:nvPr/>
            </p:nvSpPr>
            <p:spPr>
              <a:xfrm>
                <a:off x="0" y="-38100"/>
                <a:ext cx="1680858" cy="1243322"/>
              </a:xfrm>
              <a:prstGeom prst="rect">
                <a:avLst/>
              </a:prstGeom>
            </p:spPr>
            <p:txBody>
              <a:bodyPr lIns="54438" tIns="54438" rIns="54438" bIns="5443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8" name="Freeform 110"/>
            <p:cNvSpPr/>
            <p:nvPr/>
          </p:nvSpPr>
          <p:spPr>
            <a:xfrm>
              <a:off x="570859" y="3337625"/>
              <a:ext cx="179810" cy="139598"/>
            </a:xfrm>
            <a:custGeom>
              <a:avLst/>
              <a:gdLst/>
              <a:ahLst/>
              <a:cxnLst/>
              <a:rect l="l" t="t" r="r" b="b"/>
              <a:pathLst>
                <a:path w="179810" h="139598">
                  <a:moveTo>
                    <a:pt x="0" y="0"/>
                  </a:moveTo>
                  <a:lnTo>
                    <a:pt x="179810" y="0"/>
                  </a:lnTo>
                  <a:lnTo>
                    <a:pt x="179810" y="139598"/>
                  </a:lnTo>
                  <a:lnTo>
                    <a:pt x="0" y="13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9" name="Freeform 111"/>
            <p:cNvSpPr/>
            <p:nvPr/>
          </p:nvSpPr>
          <p:spPr>
            <a:xfrm flipH="1">
              <a:off x="4346892" y="3337625"/>
              <a:ext cx="179810" cy="139598"/>
            </a:xfrm>
            <a:custGeom>
              <a:avLst/>
              <a:gdLst/>
              <a:ahLst/>
              <a:cxnLst/>
              <a:rect l="l" t="t" r="r" b="b"/>
              <a:pathLst>
                <a:path w="179810" h="139598">
                  <a:moveTo>
                    <a:pt x="179810" y="0"/>
                  </a:moveTo>
                  <a:lnTo>
                    <a:pt x="0" y="0"/>
                  </a:lnTo>
                  <a:lnTo>
                    <a:pt x="0" y="139598"/>
                  </a:lnTo>
                  <a:lnTo>
                    <a:pt x="179810" y="139598"/>
                  </a:lnTo>
                  <a:lnTo>
                    <a:pt x="17981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0" name="Freeform 112"/>
            <p:cNvSpPr/>
            <p:nvPr/>
          </p:nvSpPr>
          <p:spPr>
            <a:xfrm flipV="1">
              <a:off x="570859" y="225821"/>
              <a:ext cx="179810" cy="139598"/>
            </a:xfrm>
            <a:custGeom>
              <a:avLst/>
              <a:gdLst/>
              <a:ahLst/>
              <a:cxnLst/>
              <a:rect l="l" t="t" r="r" b="b"/>
              <a:pathLst>
                <a:path w="179810" h="139598">
                  <a:moveTo>
                    <a:pt x="0" y="139598"/>
                  </a:moveTo>
                  <a:lnTo>
                    <a:pt x="179810" y="139598"/>
                  </a:lnTo>
                  <a:lnTo>
                    <a:pt x="179810" y="0"/>
                  </a:lnTo>
                  <a:lnTo>
                    <a:pt x="0" y="0"/>
                  </a:lnTo>
                  <a:lnTo>
                    <a:pt x="0" y="139598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1" name="Freeform 113"/>
            <p:cNvSpPr/>
            <p:nvPr/>
          </p:nvSpPr>
          <p:spPr>
            <a:xfrm flipH="1" flipV="1">
              <a:off x="4346892" y="225821"/>
              <a:ext cx="179810" cy="139598"/>
            </a:xfrm>
            <a:custGeom>
              <a:avLst/>
              <a:gdLst/>
              <a:ahLst/>
              <a:cxnLst/>
              <a:rect l="l" t="t" r="r" b="b"/>
              <a:pathLst>
                <a:path w="179810" h="139598">
                  <a:moveTo>
                    <a:pt x="179810" y="139598"/>
                  </a:moveTo>
                  <a:lnTo>
                    <a:pt x="0" y="139598"/>
                  </a:lnTo>
                  <a:lnTo>
                    <a:pt x="0" y="0"/>
                  </a:lnTo>
                  <a:lnTo>
                    <a:pt x="179810" y="0"/>
                  </a:lnTo>
                  <a:lnTo>
                    <a:pt x="179810" y="139598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32" name="Group 114"/>
            <p:cNvGrpSpPr/>
            <p:nvPr/>
          </p:nvGrpSpPr>
          <p:grpSpPr>
            <a:xfrm rot="-5400000">
              <a:off x="2529503" y="2255478"/>
              <a:ext cx="38556" cy="2373691"/>
              <a:chOff x="0" y="0"/>
              <a:chExt cx="12543" cy="772223"/>
            </a:xfrm>
          </p:grpSpPr>
          <p:sp>
            <p:nvSpPr>
              <p:cNvPr id="138" name="Freeform 115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9" name="TextBox 116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4438" tIns="54438" rIns="54438" bIns="5443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33" name="TextBox 117"/>
            <p:cNvSpPr txBox="1"/>
            <p:nvPr/>
          </p:nvSpPr>
          <p:spPr>
            <a:xfrm>
              <a:off x="431403" y="416775"/>
              <a:ext cx="4303885" cy="53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39" spc="-158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Arduino Mega</a:t>
              </a:r>
            </a:p>
          </p:txBody>
        </p:sp>
        <p:sp>
          <p:nvSpPr>
            <p:cNvPr id="134" name="Freeform 118"/>
            <p:cNvSpPr/>
            <p:nvPr/>
          </p:nvSpPr>
          <p:spPr>
            <a:xfrm rot="2481107">
              <a:off x="988007" y="810089"/>
              <a:ext cx="3190676" cy="2728805"/>
            </a:xfrm>
            <a:custGeom>
              <a:avLst/>
              <a:gdLst/>
              <a:ahLst/>
              <a:cxnLst/>
              <a:rect l="l" t="t" r="r" b="b"/>
              <a:pathLst>
                <a:path w="3190676" h="2728805">
                  <a:moveTo>
                    <a:pt x="0" y="0"/>
                  </a:moveTo>
                  <a:lnTo>
                    <a:pt x="3190676" y="0"/>
                  </a:lnTo>
                  <a:lnTo>
                    <a:pt x="3190676" y="2728805"/>
                  </a:lnTo>
                  <a:lnTo>
                    <a:pt x="0" y="2728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35" name="Group 119"/>
            <p:cNvGrpSpPr/>
            <p:nvPr/>
          </p:nvGrpSpPr>
          <p:grpSpPr>
            <a:xfrm rot="-5400000">
              <a:off x="2527836" y="-909865"/>
              <a:ext cx="38556" cy="2373691"/>
              <a:chOff x="0" y="0"/>
              <a:chExt cx="12543" cy="772223"/>
            </a:xfrm>
          </p:grpSpPr>
          <p:sp>
            <p:nvSpPr>
              <p:cNvPr id="136" name="Freeform 120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TextBox 121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4438" tIns="54438" rIns="54438" bIns="54438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42" name="Group 74"/>
          <p:cNvGrpSpPr/>
          <p:nvPr/>
        </p:nvGrpSpPr>
        <p:grpSpPr>
          <a:xfrm>
            <a:off x="11679590" y="6251179"/>
            <a:ext cx="4037840" cy="2715197"/>
            <a:chOff x="0" y="0"/>
            <a:chExt cx="4972249" cy="3449657"/>
          </a:xfrm>
        </p:grpSpPr>
        <p:grpSp>
          <p:nvGrpSpPr>
            <p:cNvPr id="143" name="Group 75"/>
            <p:cNvGrpSpPr/>
            <p:nvPr/>
          </p:nvGrpSpPr>
          <p:grpSpPr>
            <a:xfrm>
              <a:off x="0" y="0"/>
              <a:ext cx="4972249" cy="3449657"/>
              <a:chOff x="0" y="0"/>
              <a:chExt cx="1548784" cy="1074518"/>
            </a:xfrm>
          </p:grpSpPr>
          <p:sp>
            <p:nvSpPr>
              <p:cNvPr id="156" name="Freeform 76"/>
              <p:cNvSpPr/>
              <p:nvPr/>
            </p:nvSpPr>
            <p:spPr>
              <a:xfrm>
                <a:off x="0" y="0"/>
                <a:ext cx="1548784" cy="1074518"/>
              </a:xfrm>
              <a:custGeom>
                <a:avLst/>
                <a:gdLst/>
                <a:ahLst/>
                <a:cxnLst/>
                <a:rect l="l" t="t" r="r" b="b"/>
                <a:pathLst>
                  <a:path w="1548784" h="1074518">
                    <a:moveTo>
                      <a:pt x="62281" y="0"/>
                    </a:moveTo>
                    <a:lnTo>
                      <a:pt x="1486503" y="0"/>
                    </a:lnTo>
                    <a:cubicBezTo>
                      <a:pt x="1503021" y="0"/>
                      <a:pt x="1518862" y="6562"/>
                      <a:pt x="1530542" y="18242"/>
                    </a:cubicBezTo>
                    <a:cubicBezTo>
                      <a:pt x="1542222" y="29922"/>
                      <a:pt x="1548784" y="45763"/>
                      <a:pt x="1548784" y="62281"/>
                    </a:cubicBezTo>
                    <a:lnTo>
                      <a:pt x="1548784" y="1012237"/>
                    </a:lnTo>
                    <a:cubicBezTo>
                      <a:pt x="1548784" y="1028755"/>
                      <a:pt x="1542222" y="1044597"/>
                      <a:pt x="1530542" y="1056276"/>
                    </a:cubicBezTo>
                    <a:cubicBezTo>
                      <a:pt x="1518862" y="1067956"/>
                      <a:pt x="1503021" y="1074518"/>
                      <a:pt x="1486503" y="1074518"/>
                    </a:cubicBezTo>
                    <a:lnTo>
                      <a:pt x="62281" y="1074518"/>
                    </a:lnTo>
                    <a:cubicBezTo>
                      <a:pt x="45763" y="1074518"/>
                      <a:pt x="29922" y="1067956"/>
                      <a:pt x="18242" y="1056276"/>
                    </a:cubicBezTo>
                    <a:cubicBezTo>
                      <a:pt x="6562" y="1044597"/>
                      <a:pt x="0" y="1028755"/>
                      <a:pt x="0" y="1012237"/>
                    </a:cubicBezTo>
                    <a:lnTo>
                      <a:pt x="0" y="62281"/>
                    </a:lnTo>
                    <a:cubicBezTo>
                      <a:pt x="0" y="45763"/>
                      <a:pt x="6562" y="29922"/>
                      <a:pt x="18242" y="18242"/>
                    </a:cubicBezTo>
                    <a:cubicBezTo>
                      <a:pt x="29922" y="6562"/>
                      <a:pt x="45763" y="0"/>
                      <a:pt x="62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A6A6A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7" name="TextBox 77"/>
              <p:cNvSpPr txBox="1"/>
              <p:nvPr/>
            </p:nvSpPr>
            <p:spPr>
              <a:xfrm>
                <a:off x="0" y="-38100"/>
                <a:ext cx="1548784" cy="1112618"/>
              </a:xfrm>
              <a:prstGeom prst="rect">
                <a:avLst/>
              </a:prstGeom>
            </p:spPr>
            <p:txBody>
              <a:bodyPr lIns="56857" tIns="56857" rIns="56857" bIns="56857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44" name="Freeform 78"/>
            <p:cNvSpPr/>
            <p:nvPr/>
          </p:nvSpPr>
          <p:spPr>
            <a:xfrm flipH="1">
              <a:off x="4347117" y="3083568"/>
              <a:ext cx="187799" cy="145801"/>
            </a:xfrm>
            <a:custGeom>
              <a:avLst/>
              <a:gdLst/>
              <a:ahLst/>
              <a:cxnLst/>
              <a:rect l="l" t="t" r="r" b="b"/>
              <a:pathLst>
                <a:path w="187799" h="145801">
                  <a:moveTo>
                    <a:pt x="187799" y="0"/>
                  </a:moveTo>
                  <a:lnTo>
                    <a:pt x="0" y="0"/>
                  </a:lnTo>
                  <a:lnTo>
                    <a:pt x="0" y="145801"/>
                  </a:lnTo>
                  <a:lnTo>
                    <a:pt x="187799" y="145801"/>
                  </a:lnTo>
                  <a:lnTo>
                    <a:pt x="18779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" name="Freeform 79"/>
            <p:cNvSpPr/>
            <p:nvPr/>
          </p:nvSpPr>
          <p:spPr>
            <a:xfrm flipH="1" flipV="1">
              <a:off x="4253217" y="235855"/>
              <a:ext cx="187799" cy="145801"/>
            </a:xfrm>
            <a:custGeom>
              <a:avLst/>
              <a:gdLst/>
              <a:ahLst/>
              <a:cxnLst/>
              <a:rect l="l" t="t" r="r" b="b"/>
              <a:pathLst>
                <a:path w="187799" h="145801">
                  <a:moveTo>
                    <a:pt x="187799" y="145801"/>
                  </a:moveTo>
                  <a:lnTo>
                    <a:pt x="0" y="145801"/>
                  </a:lnTo>
                  <a:lnTo>
                    <a:pt x="0" y="0"/>
                  </a:lnTo>
                  <a:lnTo>
                    <a:pt x="187799" y="0"/>
                  </a:lnTo>
                  <a:lnTo>
                    <a:pt x="187799" y="145801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46" name="Group 80"/>
            <p:cNvGrpSpPr/>
            <p:nvPr/>
          </p:nvGrpSpPr>
          <p:grpSpPr>
            <a:xfrm rot="-5400000">
              <a:off x="2499753" y="-967275"/>
              <a:ext cx="40269" cy="2479161"/>
              <a:chOff x="0" y="0"/>
              <a:chExt cx="12543" cy="772223"/>
            </a:xfrm>
          </p:grpSpPr>
          <p:sp>
            <p:nvSpPr>
              <p:cNvPr id="154" name="Freeform 81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5" name="TextBox 82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6857" tIns="56857" rIns="56857" bIns="56857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47" name="Freeform 83"/>
            <p:cNvSpPr/>
            <p:nvPr/>
          </p:nvSpPr>
          <p:spPr>
            <a:xfrm>
              <a:off x="811864" y="3066312"/>
              <a:ext cx="187799" cy="145801"/>
            </a:xfrm>
            <a:custGeom>
              <a:avLst/>
              <a:gdLst/>
              <a:ahLst/>
              <a:cxnLst/>
              <a:rect l="l" t="t" r="r" b="b"/>
              <a:pathLst>
                <a:path w="187799" h="145801">
                  <a:moveTo>
                    <a:pt x="0" y="0"/>
                  </a:moveTo>
                  <a:lnTo>
                    <a:pt x="187799" y="0"/>
                  </a:lnTo>
                  <a:lnTo>
                    <a:pt x="187799" y="145801"/>
                  </a:lnTo>
                  <a:lnTo>
                    <a:pt x="0" y="145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8" name="Freeform 84"/>
            <p:cNvSpPr/>
            <p:nvPr/>
          </p:nvSpPr>
          <p:spPr>
            <a:xfrm flipV="1">
              <a:off x="811864" y="235855"/>
              <a:ext cx="187799" cy="145801"/>
            </a:xfrm>
            <a:custGeom>
              <a:avLst/>
              <a:gdLst/>
              <a:ahLst/>
              <a:cxnLst/>
              <a:rect l="l" t="t" r="r" b="b"/>
              <a:pathLst>
                <a:path w="187799" h="145801">
                  <a:moveTo>
                    <a:pt x="0" y="145801"/>
                  </a:moveTo>
                  <a:lnTo>
                    <a:pt x="187799" y="145801"/>
                  </a:lnTo>
                  <a:lnTo>
                    <a:pt x="187799" y="0"/>
                  </a:lnTo>
                  <a:lnTo>
                    <a:pt x="0" y="0"/>
                  </a:lnTo>
                  <a:lnTo>
                    <a:pt x="0" y="145801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49" name="Group 85"/>
            <p:cNvGrpSpPr/>
            <p:nvPr/>
          </p:nvGrpSpPr>
          <p:grpSpPr>
            <a:xfrm rot="-5400000">
              <a:off x="2618090" y="1994317"/>
              <a:ext cx="40269" cy="2479161"/>
              <a:chOff x="0" y="0"/>
              <a:chExt cx="12543" cy="772223"/>
            </a:xfrm>
          </p:grpSpPr>
          <p:sp>
            <p:nvSpPr>
              <p:cNvPr id="152" name="Freeform 86"/>
              <p:cNvSpPr/>
              <p:nvPr/>
            </p:nvSpPr>
            <p:spPr>
              <a:xfrm>
                <a:off x="0" y="0"/>
                <a:ext cx="12543" cy="772223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77222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765951"/>
                    </a:lnTo>
                    <a:cubicBezTo>
                      <a:pt x="12543" y="767615"/>
                      <a:pt x="11882" y="769210"/>
                      <a:pt x="10706" y="770386"/>
                    </a:cubicBezTo>
                    <a:cubicBezTo>
                      <a:pt x="9530" y="771562"/>
                      <a:pt x="7935" y="772223"/>
                      <a:pt x="6272" y="772223"/>
                    </a:cubicBezTo>
                    <a:lnTo>
                      <a:pt x="6272" y="772223"/>
                    </a:lnTo>
                    <a:cubicBezTo>
                      <a:pt x="4608" y="772223"/>
                      <a:pt x="3013" y="771562"/>
                      <a:pt x="1837" y="770386"/>
                    </a:cubicBezTo>
                    <a:cubicBezTo>
                      <a:pt x="661" y="769210"/>
                      <a:pt x="0" y="767615"/>
                      <a:pt x="0" y="765951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3" name="TextBox 87"/>
              <p:cNvSpPr txBox="1"/>
              <p:nvPr/>
            </p:nvSpPr>
            <p:spPr>
              <a:xfrm>
                <a:off x="0" y="-38100"/>
                <a:ext cx="12543" cy="810323"/>
              </a:xfrm>
              <a:prstGeom prst="rect">
                <a:avLst/>
              </a:prstGeom>
            </p:spPr>
            <p:txBody>
              <a:bodyPr lIns="56857" tIns="56857" rIns="56857" bIns="56857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50" name="TextBox 88"/>
            <p:cNvSpPr txBox="1"/>
            <p:nvPr/>
          </p:nvSpPr>
          <p:spPr>
            <a:xfrm>
              <a:off x="457200" y="458773"/>
              <a:ext cx="3892794" cy="53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39" spc="-158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elegraf"/>
                  <a:sym typeface="Telegraf"/>
                </a:rPr>
                <a:t>加濕器</a:t>
              </a:r>
            </a:p>
          </p:txBody>
        </p:sp>
        <p:sp>
          <p:nvSpPr>
            <p:cNvPr id="151" name="Freeform 89"/>
            <p:cNvSpPr/>
            <p:nvPr/>
          </p:nvSpPr>
          <p:spPr>
            <a:xfrm>
              <a:off x="1110227" y="1000005"/>
              <a:ext cx="2843190" cy="2175658"/>
            </a:xfrm>
            <a:custGeom>
              <a:avLst/>
              <a:gdLst/>
              <a:ahLst/>
              <a:cxnLst/>
              <a:rect l="l" t="t" r="r" b="b"/>
              <a:pathLst>
                <a:path w="2843190" h="2175658">
                  <a:moveTo>
                    <a:pt x="0" y="0"/>
                  </a:moveTo>
                  <a:lnTo>
                    <a:pt x="2843190" y="0"/>
                  </a:lnTo>
                  <a:lnTo>
                    <a:pt x="2843190" y="2175658"/>
                  </a:lnTo>
                  <a:lnTo>
                    <a:pt x="0" y="217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0"/>
            <a:ext cx="18288000" cy="1219200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5867590" y="2434503"/>
            <a:ext cx="93671" cy="4367878"/>
            <a:chOff x="0" y="0"/>
            <a:chExt cx="24671" cy="11503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671" cy="1150388"/>
            </a:xfrm>
            <a:custGeom>
              <a:avLst/>
              <a:gdLst/>
              <a:ahLst/>
              <a:cxnLst/>
              <a:rect l="l" t="t" r="r" b="b"/>
              <a:pathLst>
                <a:path w="24671" h="1150388">
                  <a:moveTo>
                    <a:pt x="12335" y="0"/>
                  </a:moveTo>
                  <a:lnTo>
                    <a:pt x="12335" y="0"/>
                  </a:lnTo>
                  <a:cubicBezTo>
                    <a:pt x="15607" y="0"/>
                    <a:pt x="18744" y="1300"/>
                    <a:pt x="21058" y="3613"/>
                  </a:cubicBezTo>
                  <a:cubicBezTo>
                    <a:pt x="23371" y="5926"/>
                    <a:pt x="24671" y="9064"/>
                    <a:pt x="24671" y="12335"/>
                  </a:cubicBezTo>
                  <a:lnTo>
                    <a:pt x="24671" y="1138052"/>
                  </a:lnTo>
                  <a:cubicBezTo>
                    <a:pt x="24671" y="1141324"/>
                    <a:pt x="23371" y="1144461"/>
                    <a:pt x="21058" y="1146775"/>
                  </a:cubicBezTo>
                  <a:cubicBezTo>
                    <a:pt x="18744" y="1149088"/>
                    <a:pt x="15607" y="1150388"/>
                    <a:pt x="12335" y="1150388"/>
                  </a:cubicBezTo>
                  <a:lnTo>
                    <a:pt x="12335" y="1150388"/>
                  </a:lnTo>
                  <a:cubicBezTo>
                    <a:pt x="9064" y="1150388"/>
                    <a:pt x="5926" y="1149088"/>
                    <a:pt x="3613" y="1146775"/>
                  </a:cubicBezTo>
                  <a:cubicBezTo>
                    <a:pt x="1300" y="1144461"/>
                    <a:pt x="0" y="1141324"/>
                    <a:pt x="0" y="1138052"/>
                  </a:cubicBezTo>
                  <a:lnTo>
                    <a:pt x="0" y="12335"/>
                  </a:lnTo>
                  <a:cubicBezTo>
                    <a:pt x="0" y="9064"/>
                    <a:pt x="1300" y="5926"/>
                    <a:pt x="3613" y="3613"/>
                  </a:cubicBezTo>
                  <a:cubicBezTo>
                    <a:pt x="5926" y="1300"/>
                    <a:pt x="9064" y="0"/>
                    <a:pt x="12335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671" cy="118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20225" y="1825468"/>
            <a:ext cx="7096354" cy="730152"/>
            <a:chOff x="0" y="0"/>
            <a:chExt cx="9461806" cy="9735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61806" cy="973536"/>
            </a:xfrm>
            <a:custGeom>
              <a:avLst/>
              <a:gdLst/>
              <a:ahLst/>
              <a:cxnLst/>
              <a:rect l="l" t="t" r="r" b="b"/>
              <a:pathLst>
                <a:path w="9461806" h="973536">
                  <a:moveTo>
                    <a:pt x="0" y="0"/>
                  </a:moveTo>
                  <a:lnTo>
                    <a:pt x="9461806" y="0"/>
                  </a:lnTo>
                  <a:lnTo>
                    <a:pt x="9461806" y="973536"/>
                  </a:lnTo>
                  <a:lnTo>
                    <a:pt x="0" y="973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75601" y="286210"/>
              <a:ext cx="1037009" cy="44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01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感測</a:t>
              </a:r>
              <a:endParaRPr lang="en-US" sz="201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442473" y="286210"/>
              <a:ext cx="1037009" cy="44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01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計算</a:t>
              </a:r>
              <a:endParaRPr lang="en-US" sz="201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251990" y="286210"/>
              <a:ext cx="1037009" cy="44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01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判斷</a:t>
              </a:r>
              <a:endParaRPr lang="en-US" sz="201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65587" y="286210"/>
              <a:ext cx="1037009" cy="44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011" b="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 Bold"/>
                  <a:sym typeface="Canva Sans Bold"/>
                </a:rPr>
                <a:t>控制</a:t>
              </a:r>
              <a:endParaRPr lang="en-US" sz="201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 Bold"/>
                <a:sym typeface="Canva Sans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879185" y="286210"/>
              <a:ext cx="1037009" cy="449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6"/>
                </a:lnSpc>
                <a:spcBef>
                  <a:spcPct val="0"/>
                </a:spcBef>
              </a:pPr>
              <a:r>
                <a:rPr lang="en-US" sz="201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紀錄</a:t>
              </a:r>
              <a:endParaRPr lang="en-US" sz="201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2575776" y="1180569"/>
            <a:ext cx="47625" cy="2932034"/>
            <a:chOff x="0" y="0"/>
            <a:chExt cx="12543" cy="7722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619938" y="3338393"/>
            <a:ext cx="12701787" cy="6409466"/>
          </a:xfrm>
          <a:custGeom>
            <a:avLst/>
            <a:gdLst/>
            <a:ahLst/>
            <a:cxnLst/>
            <a:rect l="l" t="t" r="r" b="b"/>
            <a:pathLst>
              <a:path w="12701787" h="6409466">
                <a:moveTo>
                  <a:pt x="0" y="0"/>
                </a:moveTo>
                <a:lnTo>
                  <a:pt x="12701787" y="0"/>
                </a:lnTo>
                <a:lnTo>
                  <a:pt x="12701787" y="6409466"/>
                </a:lnTo>
                <a:lnTo>
                  <a:pt x="0" y="6409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0238440" y="2774695"/>
            <a:ext cx="7859925" cy="1577836"/>
            <a:chOff x="0" y="0"/>
            <a:chExt cx="2070104" cy="4155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70104" cy="415562"/>
            </a:xfrm>
            <a:custGeom>
              <a:avLst/>
              <a:gdLst/>
              <a:ahLst/>
              <a:cxnLst/>
              <a:rect l="l" t="t" r="r" b="b"/>
              <a:pathLst>
                <a:path w="2070104" h="415562">
                  <a:moveTo>
                    <a:pt x="29550" y="0"/>
                  </a:moveTo>
                  <a:lnTo>
                    <a:pt x="2040554" y="0"/>
                  </a:lnTo>
                  <a:cubicBezTo>
                    <a:pt x="2056874" y="0"/>
                    <a:pt x="2070104" y="13230"/>
                    <a:pt x="2070104" y="29550"/>
                  </a:cubicBezTo>
                  <a:lnTo>
                    <a:pt x="2070104" y="386012"/>
                  </a:lnTo>
                  <a:cubicBezTo>
                    <a:pt x="2070104" y="402332"/>
                    <a:pt x="2056874" y="415562"/>
                    <a:pt x="2040554" y="415562"/>
                  </a:cubicBezTo>
                  <a:lnTo>
                    <a:pt x="29550" y="415562"/>
                  </a:lnTo>
                  <a:cubicBezTo>
                    <a:pt x="13230" y="415562"/>
                    <a:pt x="0" y="402332"/>
                    <a:pt x="0" y="386012"/>
                  </a:cubicBezTo>
                  <a:lnTo>
                    <a:pt x="0" y="29550"/>
                  </a:lnTo>
                  <a:cubicBezTo>
                    <a:pt x="0" y="13230"/>
                    <a:pt x="13230" y="0"/>
                    <a:pt x="295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070104" cy="45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本圖展示本系統從感測、計算到裝置控制的完整運作邏輯流程。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87797" y="352765"/>
            <a:ext cx="3553465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</a:t>
            </a:r>
            <a:r>
              <a:rPr lang="en-US" sz="1899" b="1" spc="-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 | </a:t>
            </a:r>
            <a:r>
              <a:rPr lang="en-US" sz="1899" b="1" spc="-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電子工程系</a:t>
            </a:r>
            <a:endParaRPr lang="en-US" sz="1899" b="1" spc="-56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 Bold"/>
              <a:sym typeface="Helvetica Worl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33571" y="1421989"/>
            <a:ext cx="5380483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25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系統控制邏輯流程圖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73530" y="9947276"/>
            <a:ext cx="140940" cy="32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5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D17949CF-B8BF-9A06-7E80-71E1CF89E1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6518"/>
            <a:ext cx="18288000" cy="1115218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011421" y="4258777"/>
            <a:ext cx="62933" cy="7321122"/>
            <a:chOff x="0" y="0"/>
            <a:chExt cx="16575" cy="19281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575" cy="1928197"/>
            </a:xfrm>
            <a:custGeom>
              <a:avLst/>
              <a:gdLst/>
              <a:ahLst/>
              <a:cxnLst/>
              <a:rect l="l" t="t" r="r" b="b"/>
              <a:pathLst>
                <a:path w="16575" h="1928197">
                  <a:moveTo>
                    <a:pt x="8287" y="0"/>
                  </a:moveTo>
                  <a:lnTo>
                    <a:pt x="8287" y="0"/>
                  </a:lnTo>
                  <a:cubicBezTo>
                    <a:pt x="10485" y="0"/>
                    <a:pt x="12593" y="873"/>
                    <a:pt x="14148" y="2427"/>
                  </a:cubicBezTo>
                  <a:cubicBezTo>
                    <a:pt x="15702" y="3982"/>
                    <a:pt x="16575" y="6090"/>
                    <a:pt x="16575" y="8287"/>
                  </a:cubicBezTo>
                  <a:lnTo>
                    <a:pt x="16575" y="1919909"/>
                  </a:lnTo>
                  <a:cubicBezTo>
                    <a:pt x="16575" y="1922107"/>
                    <a:pt x="15702" y="1924215"/>
                    <a:pt x="14148" y="1925769"/>
                  </a:cubicBezTo>
                  <a:cubicBezTo>
                    <a:pt x="12593" y="1927323"/>
                    <a:pt x="10485" y="1928197"/>
                    <a:pt x="8287" y="1928197"/>
                  </a:cubicBezTo>
                  <a:lnTo>
                    <a:pt x="8287" y="1928197"/>
                  </a:lnTo>
                  <a:cubicBezTo>
                    <a:pt x="6090" y="1928197"/>
                    <a:pt x="3982" y="1927323"/>
                    <a:pt x="2427" y="1925769"/>
                  </a:cubicBezTo>
                  <a:cubicBezTo>
                    <a:pt x="873" y="1924215"/>
                    <a:pt x="0" y="1922107"/>
                    <a:pt x="0" y="1919909"/>
                  </a:cubicBezTo>
                  <a:lnTo>
                    <a:pt x="0" y="8287"/>
                  </a:lnTo>
                  <a:cubicBezTo>
                    <a:pt x="0" y="6090"/>
                    <a:pt x="873" y="3982"/>
                    <a:pt x="2427" y="2427"/>
                  </a:cubicBezTo>
                  <a:cubicBezTo>
                    <a:pt x="3982" y="873"/>
                    <a:pt x="6090" y="0"/>
                    <a:pt x="8287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575" cy="1966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3571" y="3711364"/>
            <a:ext cx="7207827" cy="684860"/>
            <a:chOff x="0" y="0"/>
            <a:chExt cx="9610436" cy="9131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10436" cy="913146"/>
            </a:xfrm>
            <a:custGeom>
              <a:avLst/>
              <a:gdLst/>
              <a:ahLst/>
              <a:cxnLst/>
              <a:rect l="l" t="t" r="r" b="b"/>
              <a:pathLst>
                <a:path w="9610436" h="913146">
                  <a:moveTo>
                    <a:pt x="0" y="0"/>
                  </a:moveTo>
                  <a:lnTo>
                    <a:pt x="9610436" y="0"/>
                  </a:lnTo>
                  <a:lnTo>
                    <a:pt x="9610436" y="913146"/>
                  </a:lnTo>
                  <a:lnTo>
                    <a:pt x="0" y="913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4144" b="-4144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83072" y="275026"/>
              <a:ext cx="1053298" cy="41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1"/>
                </a:lnSpc>
                <a:spcBef>
                  <a:spcPct val="0"/>
                </a:spcBef>
              </a:pPr>
              <a:r>
                <a:rPr lang="en-US" sz="1886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啟動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480840" y="275026"/>
              <a:ext cx="1053298" cy="41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1"/>
                </a:lnSpc>
                <a:spcBef>
                  <a:spcPct val="0"/>
                </a:spcBef>
              </a:pPr>
              <a:r>
                <a:rPr lang="en-US" sz="1886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RESET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278569" y="275026"/>
              <a:ext cx="1053298" cy="41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1"/>
                </a:lnSpc>
                <a:spcBef>
                  <a:spcPct val="0"/>
                </a:spcBef>
              </a:pPr>
              <a:r>
                <a:rPr lang="en-US" sz="1886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插卡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79452" y="275026"/>
              <a:ext cx="1053298" cy="41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1"/>
                </a:lnSpc>
                <a:spcBef>
                  <a:spcPct val="0"/>
                </a:spcBef>
              </a:pPr>
              <a:r>
                <a:rPr lang="en-US" sz="1886" b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 Bold"/>
                  <a:sym typeface="Canva Sans Bold"/>
                </a:rPr>
                <a:t>SAVE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992729" y="275026"/>
              <a:ext cx="1053298" cy="415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1"/>
                </a:lnSpc>
                <a:spcBef>
                  <a:spcPct val="0"/>
                </a:spcBef>
              </a:pPr>
              <a:r>
                <a:rPr lang="en-US" sz="1886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nva Sans"/>
                  <a:sym typeface="Canva Sans"/>
                </a:rPr>
                <a:t>EJECT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363815" y="4719411"/>
            <a:ext cx="330785" cy="398100"/>
          </a:xfrm>
          <a:custGeom>
            <a:avLst/>
            <a:gdLst/>
            <a:ahLst/>
            <a:cxnLst/>
            <a:rect l="l" t="t" r="r" b="b"/>
            <a:pathLst>
              <a:path w="330785" h="398100">
                <a:moveTo>
                  <a:pt x="0" y="0"/>
                </a:moveTo>
                <a:lnTo>
                  <a:pt x="330785" y="0"/>
                </a:lnTo>
                <a:lnTo>
                  <a:pt x="330785" y="398100"/>
                </a:lnTo>
                <a:lnTo>
                  <a:pt x="0" y="398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1404852" y="5926792"/>
            <a:ext cx="270698" cy="325074"/>
          </a:xfrm>
          <a:custGeom>
            <a:avLst/>
            <a:gdLst/>
            <a:ahLst/>
            <a:cxnLst/>
            <a:rect l="l" t="t" r="r" b="b"/>
            <a:pathLst>
              <a:path w="270698" h="325074">
                <a:moveTo>
                  <a:pt x="0" y="0"/>
                </a:moveTo>
                <a:lnTo>
                  <a:pt x="270698" y="0"/>
                </a:lnTo>
                <a:lnTo>
                  <a:pt x="270698" y="325074"/>
                </a:lnTo>
                <a:lnTo>
                  <a:pt x="0" y="325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369933" y="7094557"/>
            <a:ext cx="378636" cy="378636"/>
          </a:xfrm>
          <a:custGeom>
            <a:avLst/>
            <a:gdLst/>
            <a:ahLst/>
            <a:cxnLst/>
            <a:rect l="l" t="t" r="r" b="b"/>
            <a:pathLst>
              <a:path w="378636" h="378636">
                <a:moveTo>
                  <a:pt x="0" y="0"/>
                </a:moveTo>
                <a:lnTo>
                  <a:pt x="378636" y="0"/>
                </a:lnTo>
                <a:lnTo>
                  <a:pt x="378636" y="378635"/>
                </a:lnTo>
                <a:lnTo>
                  <a:pt x="0" y="37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133571" y="1596040"/>
            <a:ext cx="5380483" cy="171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25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"/>
                <a:sym typeface="Telegraf"/>
              </a:rPr>
              <a:t>系統資料儲存流程圖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 spc="-325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elegraf"/>
              <a:sym typeface="Telegraf"/>
            </a:endParaRPr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2575776" y="1275224"/>
            <a:ext cx="47625" cy="2932034"/>
            <a:chOff x="0" y="0"/>
            <a:chExt cx="12543" cy="7722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10596326" y="1525981"/>
            <a:ext cx="6662974" cy="8610207"/>
          </a:xfrm>
          <a:custGeom>
            <a:avLst/>
            <a:gdLst/>
            <a:ahLst/>
            <a:cxnLst/>
            <a:rect l="l" t="t" r="r" b="b"/>
            <a:pathLst>
              <a:path w="6662974" h="8610207">
                <a:moveTo>
                  <a:pt x="0" y="0"/>
                </a:moveTo>
                <a:lnTo>
                  <a:pt x="6662974" y="0"/>
                </a:lnTo>
                <a:lnTo>
                  <a:pt x="6662974" y="8610207"/>
                </a:lnTo>
                <a:lnTo>
                  <a:pt x="0" y="86102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49" r="-3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387797" y="352765"/>
            <a:ext cx="3507540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| 電子工程系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48569" y="4769758"/>
            <a:ext cx="39601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RESET : 啟動系統與確認卡片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8569" y="5879132"/>
            <a:ext cx="305557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SAVE :  開始資料紀錄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06184" y="7067392"/>
            <a:ext cx="408287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EJECT :  結束並退出紀錄模式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87316" y="9947276"/>
            <a:ext cx="140940" cy="32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6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6268948D-AC44-7B2D-4B93-5FC9208F3EC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3084"/>
            <a:ext cx="18288000" cy="1151784"/>
            <a:chOff x="0" y="0"/>
            <a:chExt cx="5029885" cy="310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9885" cy="310052"/>
            </a:xfrm>
            <a:custGeom>
              <a:avLst/>
              <a:gdLst/>
              <a:ahLst/>
              <a:cxnLst/>
              <a:rect l="l" t="t" r="r" b="b"/>
              <a:pathLst>
                <a:path w="5029885" h="310052">
                  <a:moveTo>
                    <a:pt x="0" y="0"/>
                  </a:moveTo>
                  <a:lnTo>
                    <a:pt x="5029885" y="0"/>
                  </a:lnTo>
                  <a:lnTo>
                    <a:pt x="5029885" y="310052"/>
                  </a:lnTo>
                  <a:lnTo>
                    <a:pt x="0" y="310052"/>
                  </a:lnTo>
                  <a:close/>
                </a:path>
              </a:pathLst>
            </a:custGeom>
            <a:solidFill>
              <a:srgbClr val="1B1B1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29885" cy="348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997203" y="425242"/>
            <a:ext cx="262097" cy="174622"/>
          </a:xfrm>
          <a:custGeom>
            <a:avLst/>
            <a:gdLst/>
            <a:ahLst/>
            <a:cxnLst/>
            <a:rect l="l" t="t" r="r" b="b"/>
            <a:pathLst>
              <a:path w="262097" h="174622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575776" y="1267037"/>
            <a:ext cx="47625" cy="2932034"/>
            <a:chOff x="0" y="0"/>
            <a:chExt cx="12543" cy="772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772223"/>
            </a:xfrm>
            <a:custGeom>
              <a:avLst/>
              <a:gdLst/>
              <a:ahLst/>
              <a:cxnLst/>
              <a:rect l="l" t="t" r="r" b="b"/>
              <a:pathLst>
                <a:path w="12543" h="772223">
                  <a:moveTo>
                    <a:pt x="6272" y="0"/>
                  </a:moveTo>
                  <a:lnTo>
                    <a:pt x="6272" y="0"/>
                  </a:lnTo>
                  <a:cubicBezTo>
                    <a:pt x="7935" y="0"/>
                    <a:pt x="9530" y="661"/>
                    <a:pt x="10706" y="1837"/>
                  </a:cubicBezTo>
                  <a:cubicBezTo>
                    <a:pt x="11882" y="3013"/>
                    <a:pt x="12543" y="4608"/>
                    <a:pt x="12543" y="6272"/>
                  </a:cubicBezTo>
                  <a:lnTo>
                    <a:pt x="12543" y="765951"/>
                  </a:lnTo>
                  <a:cubicBezTo>
                    <a:pt x="12543" y="767615"/>
                    <a:pt x="11882" y="769210"/>
                    <a:pt x="10706" y="770386"/>
                  </a:cubicBezTo>
                  <a:cubicBezTo>
                    <a:pt x="9530" y="771562"/>
                    <a:pt x="7935" y="772223"/>
                    <a:pt x="6272" y="772223"/>
                  </a:cubicBezTo>
                  <a:lnTo>
                    <a:pt x="6272" y="772223"/>
                  </a:lnTo>
                  <a:cubicBezTo>
                    <a:pt x="4608" y="772223"/>
                    <a:pt x="3013" y="771562"/>
                    <a:pt x="1837" y="770386"/>
                  </a:cubicBezTo>
                  <a:cubicBezTo>
                    <a:pt x="661" y="769210"/>
                    <a:pt x="0" y="767615"/>
                    <a:pt x="0" y="765951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43" cy="81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874756" y="6751514"/>
            <a:ext cx="222105" cy="172434"/>
          </a:xfrm>
          <a:custGeom>
            <a:avLst/>
            <a:gdLst/>
            <a:ahLst/>
            <a:cxnLst/>
            <a:rect l="l" t="t" r="r" b="b"/>
            <a:pathLst>
              <a:path w="222105" h="172434">
                <a:moveTo>
                  <a:pt x="0" y="0"/>
                </a:moveTo>
                <a:lnTo>
                  <a:pt x="222105" y="0"/>
                </a:lnTo>
                <a:lnTo>
                  <a:pt x="222105" y="172434"/>
                </a:lnTo>
                <a:lnTo>
                  <a:pt x="0" y="17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02745" y="7128045"/>
            <a:ext cx="4608591" cy="2491966"/>
            <a:chOff x="0" y="0"/>
            <a:chExt cx="1370040" cy="6563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0040" cy="656320"/>
            </a:xfrm>
            <a:custGeom>
              <a:avLst/>
              <a:gdLst/>
              <a:ahLst/>
              <a:cxnLst/>
              <a:rect l="l" t="t" r="r" b="b"/>
              <a:pathLst>
                <a:path w="1370040" h="656320">
                  <a:moveTo>
                    <a:pt x="44649" y="0"/>
                  </a:moveTo>
                  <a:lnTo>
                    <a:pt x="1325391" y="0"/>
                  </a:lnTo>
                  <a:cubicBezTo>
                    <a:pt x="1337233" y="0"/>
                    <a:pt x="1348589" y="4704"/>
                    <a:pt x="1356963" y="13077"/>
                  </a:cubicBezTo>
                  <a:cubicBezTo>
                    <a:pt x="1365336" y="21451"/>
                    <a:pt x="1370040" y="32807"/>
                    <a:pt x="1370040" y="44649"/>
                  </a:cubicBezTo>
                  <a:lnTo>
                    <a:pt x="1370040" y="611671"/>
                  </a:lnTo>
                  <a:cubicBezTo>
                    <a:pt x="1370040" y="636330"/>
                    <a:pt x="1350050" y="656320"/>
                    <a:pt x="1325391" y="656320"/>
                  </a:cubicBezTo>
                  <a:lnTo>
                    <a:pt x="44649" y="656320"/>
                  </a:lnTo>
                  <a:cubicBezTo>
                    <a:pt x="19990" y="656320"/>
                    <a:pt x="0" y="636330"/>
                    <a:pt x="0" y="611671"/>
                  </a:cubicBezTo>
                  <a:lnTo>
                    <a:pt x="0" y="44649"/>
                  </a:lnTo>
                  <a:cubicBezTo>
                    <a:pt x="0" y="19990"/>
                    <a:pt x="19990" y="0"/>
                    <a:pt x="4464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70040" cy="694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2895751"/>
            <a:ext cx="4582636" cy="3715746"/>
            <a:chOff x="0" y="0"/>
            <a:chExt cx="1189373" cy="9786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9373" cy="978633"/>
            </a:xfrm>
            <a:custGeom>
              <a:avLst/>
              <a:gdLst/>
              <a:ahLst/>
              <a:cxnLst/>
              <a:rect l="l" t="t" r="r" b="b"/>
              <a:pathLst>
                <a:path w="1189373" h="978633">
                  <a:moveTo>
                    <a:pt x="51431" y="0"/>
                  </a:moveTo>
                  <a:lnTo>
                    <a:pt x="1137942" y="0"/>
                  </a:lnTo>
                  <a:cubicBezTo>
                    <a:pt x="1166347" y="0"/>
                    <a:pt x="1189373" y="23026"/>
                    <a:pt x="1189373" y="51431"/>
                  </a:cubicBezTo>
                  <a:lnTo>
                    <a:pt x="1189373" y="927202"/>
                  </a:lnTo>
                  <a:cubicBezTo>
                    <a:pt x="1189373" y="955606"/>
                    <a:pt x="1166347" y="978633"/>
                    <a:pt x="1137942" y="978633"/>
                  </a:cubicBezTo>
                  <a:lnTo>
                    <a:pt x="51431" y="978633"/>
                  </a:lnTo>
                  <a:cubicBezTo>
                    <a:pt x="23026" y="978633"/>
                    <a:pt x="0" y="955606"/>
                    <a:pt x="0" y="927202"/>
                  </a:cubicBezTo>
                  <a:lnTo>
                    <a:pt x="0" y="51431"/>
                  </a:lnTo>
                  <a:cubicBezTo>
                    <a:pt x="0" y="23026"/>
                    <a:pt x="23026" y="0"/>
                    <a:pt x="5143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89373" cy="1016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 flipH="1" flipV="1">
            <a:off x="5544601" y="2723316"/>
            <a:ext cx="222105" cy="172434"/>
          </a:xfrm>
          <a:custGeom>
            <a:avLst/>
            <a:gdLst/>
            <a:ahLst/>
            <a:cxnLst/>
            <a:rect l="l" t="t" r="r" b="b"/>
            <a:pathLst>
              <a:path w="222105" h="172434">
                <a:moveTo>
                  <a:pt x="222105" y="172435"/>
                </a:moveTo>
                <a:lnTo>
                  <a:pt x="0" y="172435"/>
                </a:lnTo>
                <a:lnTo>
                  <a:pt x="0" y="0"/>
                </a:lnTo>
                <a:lnTo>
                  <a:pt x="222105" y="0"/>
                </a:lnTo>
                <a:lnTo>
                  <a:pt x="222105" y="17243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 flipH="1" flipV="1">
            <a:off x="5544601" y="6929963"/>
            <a:ext cx="222105" cy="172434"/>
          </a:xfrm>
          <a:custGeom>
            <a:avLst/>
            <a:gdLst/>
            <a:ahLst/>
            <a:cxnLst/>
            <a:rect l="l" t="t" r="r" b="b"/>
            <a:pathLst>
              <a:path w="222105" h="172434">
                <a:moveTo>
                  <a:pt x="222105" y="172434"/>
                </a:moveTo>
                <a:lnTo>
                  <a:pt x="0" y="172434"/>
                </a:lnTo>
                <a:lnTo>
                  <a:pt x="0" y="0"/>
                </a:lnTo>
                <a:lnTo>
                  <a:pt x="222105" y="0"/>
                </a:lnTo>
                <a:lnTo>
                  <a:pt x="222105" y="17243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891692" y="9620011"/>
            <a:ext cx="222105" cy="172434"/>
          </a:xfrm>
          <a:custGeom>
            <a:avLst/>
            <a:gdLst/>
            <a:ahLst/>
            <a:cxnLst/>
            <a:rect l="l" t="t" r="r" b="b"/>
            <a:pathLst>
              <a:path w="222105" h="172434">
                <a:moveTo>
                  <a:pt x="0" y="0"/>
                </a:moveTo>
                <a:lnTo>
                  <a:pt x="222105" y="0"/>
                </a:lnTo>
                <a:lnTo>
                  <a:pt x="222105" y="172434"/>
                </a:lnTo>
                <a:lnTo>
                  <a:pt x="0" y="17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0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792667"/>
              </p:ext>
            </p:extLst>
          </p:nvPr>
        </p:nvGraphicFramePr>
        <p:xfrm>
          <a:off x="8284974" y="2751090"/>
          <a:ext cx="8398279" cy="2446979"/>
        </p:xfrm>
        <a:graphic>
          <a:graphicData uri="http://schemas.openxmlformats.org/drawingml/2006/table">
            <a:tbl>
              <a:tblPr/>
              <a:tblGrid>
                <a:gridCol w="245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6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75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控制方式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問題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75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僅用單一感測器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易誤判環境狀態（例如上方濕度高、下方乾燥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）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46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使用平均值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整體代表性高、避免誤啟裝置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TextBox 21"/>
          <p:cNvSpPr txBox="1"/>
          <p:nvPr/>
        </p:nvSpPr>
        <p:spPr>
          <a:xfrm>
            <a:off x="1342458" y="7930004"/>
            <a:ext cx="6799186" cy="212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057" lvl="1" indent="-228528" algn="l">
              <a:lnSpc>
                <a:spcPts val="2540"/>
              </a:lnSpc>
              <a:buFont typeface="Arial"/>
              <a:buChar char="•"/>
            </a:pPr>
            <a:r>
              <a:rPr lang="en-US" sz="2116" spc="-6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若濕度 &lt; 50% ➜ 啟動加濕器</a:t>
            </a:r>
          </a:p>
          <a:p>
            <a:pPr marL="457057" lvl="1" indent="-228528" algn="l">
              <a:lnSpc>
                <a:spcPts val="2540"/>
              </a:lnSpc>
              <a:buFont typeface="Arial"/>
              <a:buChar char="•"/>
            </a:pPr>
            <a:r>
              <a:rPr lang="en-US" sz="2116" spc="-6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若濕度 ≥ 70% ➜ 關閉加濕器</a:t>
            </a:r>
          </a:p>
          <a:p>
            <a:pPr algn="l">
              <a:lnSpc>
                <a:spcPts val="2540"/>
              </a:lnSpc>
            </a:pPr>
            <a:endParaRPr lang="en-US" sz="2116" spc="-63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  <a:p>
            <a:pPr marL="457057" lvl="1" indent="-228528" algn="l">
              <a:lnSpc>
                <a:spcPts val="2540"/>
              </a:lnSpc>
              <a:buFont typeface="Arial"/>
              <a:buChar char="•"/>
            </a:pPr>
            <a:r>
              <a:rPr lang="en-US" sz="2116" spc="-6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若溫度 ≤ 25°C ➜ 啟動加熱器</a:t>
            </a:r>
          </a:p>
          <a:p>
            <a:pPr marL="457057" lvl="1" indent="-228528" algn="l">
              <a:lnSpc>
                <a:spcPts val="2540"/>
              </a:lnSpc>
              <a:buFont typeface="Arial"/>
              <a:buChar char="•"/>
            </a:pPr>
            <a:r>
              <a:rPr lang="en-US" sz="2116" spc="-6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"/>
                <a:sym typeface="Helvetica World"/>
              </a:rPr>
              <a:t>若溫度 ≥ 28°C ➜ 關閉加熱器</a:t>
            </a:r>
          </a:p>
          <a:p>
            <a:pPr algn="l">
              <a:lnSpc>
                <a:spcPts val="2078"/>
              </a:lnSpc>
            </a:pPr>
            <a:endParaRPr lang="en-US" sz="2116" spc="-63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  <a:p>
            <a:pPr algn="l">
              <a:lnSpc>
                <a:spcPts val="2078"/>
              </a:lnSpc>
            </a:pPr>
            <a:endParaRPr lang="en-US" sz="2116" spc="-63">
              <a:solidFill>
                <a:srgbClr val="1B1B1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 World"/>
              <a:sym typeface="Helvetica Wor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1675489"/>
            <a:ext cx="9338377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 spc="-340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elegraf Medium"/>
                <a:sym typeface="Telegraf Medium"/>
              </a:rPr>
              <a:t>自動控制邏輯與平均值判斷公式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7797" y="352765"/>
            <a:ext cx="3573864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spc="-56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"/>
                <a:sym typeface="Helvetica World Bold"/>
              </a:rPr>
              <a:t>國立勤益科技大學   |  電子工程系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56886" y="7393843"/>
            <a:ext cx="706575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2099" b="1" i="1" spc="-62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 Italics"/>
                <a:sym typeface="Helvetica World Bold Italics"/>
              </a:rPr>
              <a:t>雙閾值條件控制邏輯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5"/>
              <p:cNvSpPr txBox="1"/>
              <p:nvPr/>
            </p:nvSpPr>
            <p:spPr>
              <a:xfrm>
                <a:off x="1265185" y="3681033"/>
                <a:ext cx="4131443" cy="25215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88618" lvl="1" indent="-194309" algn="l">
                  <a:lnSpc>
                    <a:spcPts val="2159"/>
                  </a:lnSpc>
                  <a:buFont typeface="Arial"/>
                  <a:buChar char="•"/>
                </a:pPr>
                <a:r>
                  <a:rPr lang="en-US" sz="1799" spc="-53" dirty="0">
                    <a:solidFill>
                      <a:srgbClr val="1B1B1B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Helvetica World"/>
                    <a:sym typeface="Helvetica World"/>
                  </a:rPr>
                  <a:t>平均溫度公式</a:t>
                </a:r>
                <a:endParaRPr lang="en-US" sz="1799" i="1" spc="-53" dirty="0">
                  <a:solidFill>
                    <a:srgbClr val="1B1B1B"/>
                  </a:solidFill>
                  <a:latin typeface="Cambria Math" panose="02040503050406030204" pitchFamily="18" charset="0"/>
                  <a:ea typeface="微軟正黑體" panose="020B0604030504040204" pitchFamily="34" charset="-120"/>
                  <a:cs typeface="Helvetica World"/>
                  <a:sym typeface="Helvetica World"/>
                </a:endParaRPr>
              </a:p>
              <a:p>
                <a:pPr marL="194309" lvl="1" algn="l">
                  <a:lnSpc>
                    <a:spcPts val="215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99" b="0" i="1" spc="-53" smtClean="0">
                          <a:solidFill>
                            <a:srgbClr val="1B1B1B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Helvetica World"/>
                          <a:sym typeface="Helvetica World"/>
                        </a:rPr>
                        <m:t>𝐴𝑣𝑔𝑇𝑒𝑚𝑝</m:t>
                      </m:r>
                      <m:r>
                        <a:rPr lang="en-US" sz="1799" b="0" i="1" spc="-53" smtClean="0">
                          <a:solidFill>
                            <a:srgbClr val="1B1B1B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Helvetica World"/>
                          <a:sym typeface="Helvetica World"/>
                        </a:rPr>
                        <m:t>=</m:t>
                      </m:r>
                      <m:r>
                        <a:rPr lang="en-US" sz="1799" b="0" i="1" spc="-53" smtClean="0">
                          <a:solidFill>
                            <a:srgbClr val="1B1B1B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Helvetica World"/>
                          <a:sym typeface="Helvetica World"/>
                        </a:rPr>
                        <m:t>𝑇</m:t>
                      </m:r>
                      <m:r>
                        <a:rPr lang="en-US" sz="1799" b="0" i="1" spc="-53" smtClean="0">
                          <a:solidFill>
                            <a:srgbClr val="1B1B1B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Helvetica World"/>
                          <a:sym typeface="Helvetica World"/>
                        </a:rPr>
                        <m:t>1+</m:t>
                      </m:r>
                      <m:r>
                        <a:rPr lang="en-US" sz="1799" b="0" i="1" spc="-53" smtClean="0">
                          <a:solidFill>
                            <a:srgbClr val="1B1B1B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Helvetica World"/>
                          <a:sym typeface="Helvetica World"/>
                        </a:rPr>
                        <m:t>𝑇</m:t>
                      </m:r>
                      <m:r>
                        <a:rPr lang="en-US" sz="1799" b="0" i="1" spc="-53" smtClean="0">
                          <a:solidFill>
                            <a:srgbClr val="1B1B1B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Helvetica World"/>
                          <a:sym typeface="Helvetica World"/>
                        </a:rPr>
                        <m:t>2/</m:t>
                      </m:r>
                      <m:r>
                        <a:rPr lang="en-US" sz="1799" b="0" i="1" spc="-53" smtClean="0">
                          <a:solidFill>
                            <a:srgbClr val="1B1B1B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Helvetica World"/>
                          <a:sym typeface="Helvetica World"/>
                        </a:rPr>
                        <m:t>𝑛</m:t>
                      </m:r>
                    </m:oMath>
                  </m:oMathPara>
                </a14:m>
                <a:endPara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endParaRPr>
              </a:p>
              <a:p>
                <a:pPr marL="388618" lvl="1" indent="-194309" algn="l">
                  <a:lnSpc>
                    <a:spcPts val="2159"/>
                  </a:lnSpc>
                  <a:buFont typeface="Arial"/>
                  <a:buChar char="•"/>
                </a:pPr>
                <a:r>
                  <a:rPr lang="en-US" sz="1799" spc="-53" dirty="0" err="1">
                    <a:solidFill>
                      <a:srgbClr val="1B1B1B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Helvetica World"/>
                    <a:sym typeface="Helvetica World"/>
                  </a:rPr>
                  <a:t>平均濕度公式</a:t>
                </a:r>
                <a:endPara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endParaRPr>
              </a:p>
              <a:p>
                <a:pPr algn="l">
                  <a:lnSpc>
                    <a:spcPts val="2159"/>
                  </a:lnSpc>
                </a:pPr>
                <a:r>
                  <a:rPr lang="en-US" sz="1799" spc="-53" dirty="0">
                    <a:solidFill>
                      <a:srgbClr val="1B1B1B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Helvetica World"/>
                    <a:sym typeface="Helvetica World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799" b="0" i="0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           </m:t>
                    </m:r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𝐴𝑣𝑔𝐻𝑢𝑚</m:t>
                    </m:r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=</m:t>
                    </m:r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𝐻</m:t>
                    </m:r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1+</m:t>
                    </m:r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𝐻</m:t>
                    </m:r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2/</m:t>
                    </m:r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𝑛</m:t>
                    </m:r>
                  </m:oMath>
                </a14:m>
                <a:endPara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endParaRPr>
              </a:p>
              <a:p>
                <a:pPr algn="l">
                  <a:lnSpc>
                    <a:spcPts val="2159"/>
                  </a:lnSpc>
                </a:pPr>
                <a:endPara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endParaRPr>
              </a:p>
              <a:p>
                <a:pPr algn="l">
                  <a:lnSpc>
                    <a:spcPts val="2159"/>
                  </a:lnSpc>
                </a:pPr>
                <a14:m>
                  <m:oMath xmlns:m="http://schemas.openxmlformats.org/officeDocument/2006/math"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  </m:t>
                    </m:r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𝑇</m:t>
                    </m:r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1</m:t>
                    </m:r>
                    <m:r>
                      <a:rPr lang="zh-TW" altLang="en-US" sz="1799" i="1" spc="-53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TW" sz="1799" i="1" spc="-53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T</m:t>
                    </m:r>
                    <m:r>
                      <a:rPr lang="en-US" altLang="zh-TW" sz="1799" i="1" spc="-53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2</m:t>
                    </m:r>
                    <m:r>
                      <a:rPr lang="zh-TW" altLang="en-US" sz="1799" i="1" spc="-53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TW" sz="1799" i="1" spc="-53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H</m:t>
                    </m:r>
                    <m:r>
                      <a:rPr lang="en-US" altLang="zh-TW" sz="1799" i="1" spc="-53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1</m:t>
                    </m:r>
                    <m:r>
                      <a:rPr lang="zh-TW" altLang="en-US" sz="1799" i="1" spc="-53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TW" sz="1799" i="1" spc="-53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H</m:t>
                    </m:r>
                    <m:r>
                      <a:rPr lang="en-US" altLang="zh-TW" sz="1799" i="1" spc="-53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2</m:t>
                    </m:r>
                  </m:oMath>
                </a14:m>
                <a:r>
                  <a:rPr lang="en-US" sz="1799" spc="-53" dirty="0" err="1">
                    <a:solidFill>
                      <a:srgbClr val="1B1B1B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Helvetica World"/>
                    <a:sym typeface="Helvetica World"/>
                  </a:rPr>
                  <a:t>為箱體上下感測器數值</a:t>
                </a:r>
                <a:r>
                  <a:rPr lang="en-US" sz="1799" spc="-53" dirty="0">
                    <a:solidFill>
                      <a:srgbClr val="1B1B1B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Helvetica World"/>
                    <a:sym typeface="Helvetica World"/>
                  </a:rPr>
                  <a:t>    </a:t>
                </a:r>
              </a:p>
              <a:p>
                <a:pPr algn="l">
                  <a:lnSpc>
                    <a:spcPts val="2159"/>
                  </a:lnSpc>
                </a:pPr>
                <a:endPara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endParaRPr>
              </a:p>
              <a:p>
                <a:pPr algn="l">
                  <a:lnSpc>
                    <a:spcPts val="2159"/>
                  </a:lnSpc>
                </a:pPr>
                <a:r>
                  <a:rPr lang="en-US" sz="1799" spc="-53" dirty="0">
                    <a:solidFill>
                      <a:srgbClr val="1B1B1B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Helvetica World"/>
                    <a:sym typeface="Helvetica World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799" b="0" i="1" spc="-53" smtClean="0">
                        <a:solidFill>
                          <a:srgbClr val="1B1B1B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Helvetica World"/>
                        <a:sym typeface="Helvetica World"/>
                      </a:rPr>
                      <m:t>𝑛</m:t>
                    </m:r>
                  </m:oMath>
                </a14:m>
                <a:r>
                  <a:rPr lang="en-US" sz="1799" spc="-53" dirty="0" err="1">
                    <a:solidFill>
                      <a:srgbClr val="1B1B1B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Helvetica World"/>
                    <a:sym typeface="Helvetica World"/>
                  </a:rPr>
                  <a:t>為感測器數量</a:t>
                </a:r>
                <a:endPara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endParaRPr>
              </a:p>
              <a:p>
                <a:pPr algn="l">
                  <a:lnSpc>
                    <a:spcPts val="2159"/>
                  </a:lnSpc>
                </a:pPr>
                <a:endParaRPr lang="en-US" sz="1799" spc="-53" dirty="0">
                  <a:solidFill>
                    <a:srgbClr val="1B1B1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 World"/>
                  <a:sym typeface="Helvetica World"/>
                </a:endParaRPr>
              </a:p>
            </p:txBody>
          </p:sp>
        </mc:Choice>
        <mc:Fallback xmlns="">
          <p:sp>
            <p:nvSpPr>
              <p:cNvPr id="25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5" y="3681033"/>
                <a:ext cx="4131443" cy="2521588"/>
              </a:xfrm>
              <a:prstGeom prst="rect">
                <a:avLst/>
              </a:prstGeom>
              <a:blipFill>
                <a:blip r:embed="rId8"/>
                <a:stretch>
                  <a:fillRect l="-148" t="-3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6"/>
          <p:cNvSpPr txBox="1"/>
          <p:nvPr/>
        </p:nvSpPr>
        <p:spPr>
          <a:xfrm>
            <a:off x="1575220" y="3163735"/>
            <a:ext cx="3127627" cy="26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799" b="1" i="1" spc="-53">
                <a:solidFill>
                  <a:srgbClr val="1B1B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 World Bold Italics"/>
                <a:sym typeface="Helvetica World Bold Italics"/>
              </a:rPr>
              <a:t>平均溫濕度公式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73530" y="9947276"/>
            <a:ext cx="140940" cy="32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7</a:t>
            </a:r>
          </a:p>
        </p:txBody>
      </p:sp>
      <p:sp>
        <p:nvSpPr>
          <p:cNvPr id="28" name="Freeform 28"/>
          <p:cNvSpPr/>
          <p:nvPr/>
        </p:nvSpPr>
        <p:spPr>
          <a:xfrm>
            <a:off x="8622644" y="5349729"/>
            <a:ext cx="7709792" cy="4123800"/>
          </a:xfrm>
          <a:custGeom>
            <a:avLst/>
            <a:gdLst/>
            <a:ahLst/>
            <a:cxnLst/>
            <a:rect l="l" t="t" r="r" b="b"/>
            <a:pathLst>
              <a:path w="6128220" h="4486732">
                <a:moveTo>
                  <a:pt x="0" y="0"/>
                </a:moveTo>
                <a:lnTo>
                  <a:pt x="6128220" y="0"/>
                </a:lnTo>
                <a:lnTo>
                  <a:pt x="6128220" y="4486732"/>
                </a:lnTo>
                <a:lnTo>
                  <a:pt x="0" y="4486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10476260" y="9536467"/>
            <a:ext cx="4002559" cy="316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1"/>
              </a:lnSpc>
              <a:spcBef>
                <a:spcPct val="0"/>
              </a:spcBef>
            </a:pPr>
            <a:r>
              <a:rPr lang="en-US" sz="1936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nva Sans"/>
                <a:sym typeface="Canva Sans"/>
              </a:rPr>
              <a:t>自動控制加濕器與加熱器開關邏輯</a:t>
            </a:r>
            <a:endParaRPr lang="en-US" sz="1936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nva Sans"/>
              <a:sym typeface="Canva Sans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4F4727B4-F6E2-94E6-E767-3166A36DE9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2" y="200051"/>
            <a:ext cx="428403" cy="6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683</Words>
  <Application>Microsoft Office PowerPoint</Application>
  <PresentationFormat>自訂</PresentationFormat>
  <Paragraphs>246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微軟正黑體</vt:lpstr>
      <vt:lpstr>Canva Sans</vt:lpstr>
      <vt:lpstr>Canva Sans Bold</vt:lpstr>
      <vt:lpstr>Arial</vt:lpstr>
      <vt:lpstr>Calibri</vt:lpstr>
      <vt:lpstr>Cambria Math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Innovative AI Presentation</dc:title>
  <dc:creator>陳佑誠</dc:creator>
  <cp:lastModifiedBy>佑誠 陳</cp:lastModifiedBy>
  <cp:revision>19</cp:revision>
  <dcterms:created xsi:type="dcterms:W3CDTF">2006-08-16T00:00:00Z</dcterms:created>
  <dcterms:modified xsi:type="dcterms:W3CDTF">2025-06-16T14:21:09Z</dcterms:modified>
  <dc:identifier>DAGpSjz676s</dc:identifier>
</cp:coreProperties>
</file>